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3"/>
  </p:notesMasterIdLst>
  <p:sldIdLst>
    <p:sldId id="256" r:id="rId3"/>
    <p:sldId id="1072" r:id="rId4"/>
    <p:sldId id="1076" r:id="rId5"/>
    <p:sldId id="1074" r:id="rId6"/>
    <p:sldId id="1075" r:id="rId7"/>
    <p:sldId id="1073" r:id="rId8"/>
    <p:sldId id="1089" r:id="rId9"/>
    <p:sldId id="1084" r:id="rId10"/>
    <p:sldId id="1077" r:id="rId11"/>
    <p:sldId id="1078" r:id="rId12"/>
    <p:sldId id="1079" r:id="rId13"/>
    <p:sldId id="1090" r:id="rId14"/>
    <p:sldId id="1080" r:id="rId15"/>
    <p:sldId id="1081" r:id="rId16"/>
    <p:sldId id="1082" r:id="rId17"/>
    <p:sldId id="1083" r:id="rId18"/>
    <p:sldId id="1085" r:id="rId19"/>
    <p:sldId id="1087" r:id="rId20"/>
    <p:sldId id="1088" r:id="rId21"/>
    <p:sldId id="1091" r:id="rId2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8855E2-CC53-0848-E46F-924B89AB996A}" name="송태웅" initials="송" userId="S::21700384@handong.edu::299db977-31b8-4373-94f4-ec0ae4568f0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15B9A"/>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34" autoAdjust="0"/>
    <p:restoredTop sz="88049" autoAdjust="0"/>
  </p:normalViewPr>
  <p:slideViewPr>
    <p:cSldViewPr snapToGrid="0">
      <p:cViewPr varScale="1">
        <p:scale>
          <a:sx n="100" d="100"/>
          <a:sy n="100" d="100"/>
        </p:scale>
        <p:origin x="76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현대하모니 L" panose="02020603020101020101" pitchFamily="18" charset="-127"/>
                <a:ea typeface="현대하모니 L" panose="02020603020101020101" pitchFamily="18" charset="-127"/>
              </a:defRPr>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현대하모니 L" panose="02020603020101020101" pitchFamily="18" charset="-127"/>
                <a:ea typeface="현대하모니 L" panose="02020603020101020101" pitchFamily="18" charset="-127"/>
              </a:defRPr>
            </a:lvl1pPr>
          </a:lstStyle>
          <a:p>
            <a:fld id="{0AC0930F-ABFB-4F49-9F82-3264384E9F4C}" type="datetimeFigureOut">
              <a:rPr lang="ko-KR" altLang="en-US" smtClean="0"/>
              <a:pPr/>
              <a:t>2023-06-16</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현대하모니 L" panose="02020603020101020101" pitchFamily="18" charset="-127"/>
                <a:ea typeface="현대하모니 L" panose="02020603020101020101" pitchFamily="18"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현대하모니 L" panose="02020603020101020101" pitchFamily="18" charset="-127"/>
                <a:ea typeface="현대하모니 L" panose="02020603020101020101" pitchFamily="18" charset="-127"/>
              </a:defRPr>
            </a:lvl1pPr>
          </a:lstStyle>
          <a:p>
            <a:fld id="{90D66C03-65B8-4F2D-830C-FA85B2018F1D}" type="slidenum">
              <a:rPr lang="ko-KR" altLang="en-US" smtClean="0"/>
              <a:pPr/>
              <a:t>‹#›</a:t>
            </a:fld>
            <a:endParaRPr lang="ko-KR" altLang="en-US" dirty="0"/>
          </a:p>
        </p:txBody>
      </p:sp>
    </p:spTree>
    <p:extLst>
      <p:ext uri="{BB962C8B-B14F-4D97-AF65-F5344CB8AC3E}">
        <p14:creationId xmlns:p14="http://schemas.microsoft.com/office/powerpoint/2010/main" val="28841237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현대하모니 L" panose="02020603020101020101" pitchFamily="18" charset="-127"/>
        <a:ea typeface="현대하모니 L" panose="02020603020101020101" pitchFamily="18" charset="-127"/>
        <a:cs typeface="+mn-cs"/>
      </a:defRPr>
    </a:lvl1pPr>
    <a:lvl2pPr marL="457200" algn="l" defTabSz="914400" rtl="0" eaLnBrk="1" latinLnBrk="1" hangingPunct="1">
      <a:defRPr sz="1200" kern="1200">
        <a:solidFill>
          <a:schemeClr val="tx1"/>
        </a:solidFill>
        <a:latin typeface="현대하모니 L" panose="02020603020101020101" pitchFamily="18" charset="-127"/>
        <a:ea typeface="현대하모니 L" panose="02020603020101020101" pitchFamily="18" charset="-127"/>
        <a:cs typeface="+mn-cs"/>
      </a:defRPr>
    </a:lvl2pPr>
    <a:lvl3pPr marL="914400" algn="l" defTabSz="914400" rtl="0" eaLnBrk="1" latinLnBrk="1" hangingPunct="1">
      <a:defRPr sz="1200" kern="1200">
        <a:solidFill>
          <a:schemeClr val="tx1"/>
        </a:solidFill>
        <a:latin typeface="현대하모니 L" panose="02020603020101020101" pitchFamily="18" charset="-127"/>
        <a:ea typeface="현대하모니 L" panose="02020603020101020101" pitchFamily="18" charset="-127"/>
        <a:cs typeface="+mn-cs"/>
      </a:defRPr>
    </a:lvl3pPr>
    <a:lvl4pPr marL="1371600" algn="l" defTabSz="914400" rtl="0" eaLnBrk="1" latinLnBrk="1" hangingPunct="1">
      <a:defRPr sz="1200" kern="1200">
        <a:solidFill>
          <a:schemeClr val="tx1"/>
        </a:solidFill>
        <a:latin typeface="현대하모니 L" panose="02020603020101020101" pitchFamily="18" charset="-127"/>
        <a:ea typeface="현대하모니 L" panose="02020603020101020101" pitchFamily="18" charset="-127"/>
        <a:cs typeface="+mn-cs"/>
      </a:defRPr>
    </a:lvl4pPr>
    <a:lvl5pPr marL="1828800" algn="l" defTabSz="914400" rtl="0" eaLnBrk="1" latinLnBrk="1" hangingPunct="1">
      <a:defRPr sz="1200" kern="1200">
        <a:solidFill>
          <a:schemeClr val="tx1"/>
        </a:solidFill>
        <a:latin typeface="현대하모니 L" panose="02020603020101020101" pitchFamily="18" charset="-127"/>
        <a:ea typeface="현대하모니 L" panose="02020603020101020101" pitchFamily="18"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2075" y="746125"/>
            <a:ext cx="6623050" cy="3725863"/>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Hello everyone. I’m here to present our DLIP final project. </a:t>
            </a:r>
          </a:p>
          <a:p>
            <a:pPr marL="0" marR="0" lvl="0" indent="0" algn="l" defTabSz="914400" rtl="0" eaLnBrk="1" fontAlgn="auto" latinLnBrk="1" hangingPunct="1">
              <a:lnSpc>
                <a:spcPct val="15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Our topic is ‘implementation of emergency braking system for autonomous vehicles using deep learning and sensor calibration’.</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0" indent="0" algn="l">
              <a:lnSpc>
                <a:spcPct val="150000"/>
              </a:lnSpc>
              <a:buFontTx/>
              <a:buNone/>
            </a:pPr>
            <a:endParaRPr kumimoji="1" lang="en-US" altLang="ko-KR" sz="1200" b="1" dirty="0">
              <a:solidFill>
                <a:srgbClr val="000000"/>
              </a:solidFill>
              <a:latin typeface="현대하모니 B" panose="02020603020101020101" pitchFamily="18" charset="-127"/>
              <a:ea typeface="현대하모니 B" panose="02020603020101020101" pitchFamily="18" charset="-127"/>
            </a:endParaRPr>
          </a:p>
        </p:txBody>
      </p:sp>
      <p:sp>
        <p:nvSpPr>
          <p:cNvPr id="4" name="슬라이드 번호 개체 틀 3"/>
          <p:cNvSpPr>
            <a:spLocks noGrp="1"/>
          </p:cNvSpPr>
          <p:nvPr>
            <p:ph type="sldNum" sz="quarter" idx="10"/>
          </p:nvPr>
        </p:nvSpPr>
        <p:spPr/>
        <p:txBody>
          <a:bodyPr/>
          <a:lstStyle/>
          <a:p>
            <a:fld id="{9AC884D1-072C-4EDD-BA0E-7969FF708DF3}" type="slidenum">
              <a:rPr lang="ko-KR" altLang="en-US" smtClean="0">
                <a:solidFill>
                  <a:prstClr val="black"/>
                </a:solidFill>
              </a:rPr>
              <a:pPr/>
              <a:t>1</a:t>
            </a:fld>
            <a:endParaRPr lang="ko-KR" altLang="en-US">
              <a:solidFill>
                <a:prstClr val="black"/>
              </a:solidFill>
            </a:endParaRPr>
          </a:p>
        </p:txBody>
      </p:sp>
    </p:spTree>
    <p:extLst>
      <p:ext uri="{BB962C8B-B14F-4D97-AF65-F5344CB8AC3E}">
        <p14:creationId xmlns:p14="http://schemas.microsoft.com/office/powerpoint/2010/main" val="3992286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The detailed process of calculating extrinsic matrix is as follows. Due to time constraints, I will skip the detailed explanation for this page.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10</a:t>
            </a:fld>
            <a:endParaRPr lang="ko-KR" altLang="en-US" dirty="0"/>
          </a:p>
        </p:txBody>
      </p:sp>
    </p:spTree>
    <p:extLst>
      <p:ext uri="{BB962C8B-B14F-4D97-AF65-F5344CB8AC3E}">
        <p14:creationId xmlns:p14="http://schemas.microsoft.com/office/powerpoint/2010/main" val="2194329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The results of the calibration are as follows. On the left is the camera image, and the yellow points overlaid on it represent the actual LiDAR point cloud data projected onto pixel coordinates.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11</a:t>
            </a:fld>
            <a:endParaRPr lang="ko-KR" altLang="en-US" dirty="0"/>
          </a:p>
        </p:txBody>
      </p:sp>
    </p:spTree>
    <p:extLst>
      <p:ext uri="{BB962C8B-B14F-4D97-AF65-F5344CB8AC3E}">
        <p14:creationId xmlns:p14="http://schemas.microsoft.com/office/powerpoint/2010/main" val="859684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Exactly, the points projected onto pixel coordinates are essentially the original point cloud data, and they each have their corresponding indices.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Therefore, by extracting the indices of the pixel points that exist on the rubber cone, we can access the original point cloud data and easily obtain the distance and azimuth angle information for that particular rubber cone.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12</a:t>
            </a:fld>
            <a:endParaRPr lang="ko-KR" altLang="en-US" dirty="0"/>
          </a:p>
        </p:txBody>
      </p:sp>
    </p:spTree>
    <p:extLst>
      <p:ext uri="{BB962C8B-B14F-4D97-AF65-F5344CB8AC3E}">
        <p14:creationId xmlns:p14="http://schemas.microsoft.com/office/powerpoint/2010/main" val="1990358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From case 1 to case 4, the position of a single rubber cone was moved, and the corresponding distance and coordinates were calculated.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When observed sequentially, it can be confirmed that the distance values and coordinates for each case were successfully extracted.</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13</a:t>
            </a:fld>
            <a:endParaRPr lang="ko-KR" altLang="en-US" dirty="0"/>
          </a:p>
        </p:txBody>
      </p:sp>
    </p:spTree>
    <p:extLst>
      <p:ext uri="{BB962C8B-B14F-4D97-AF65-F5344CB8AC3E}">
        <p14:creationId xmlns:p14="http://schemas.microsoft.com/office/powerpoint/2010/main" val="3427047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Case 3 and 4 is introduced in this page.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14</a:t>
            </a:fld>
            <a:endParaRPr lang="ko-KR" altLang="en-US" dirty="0"/>
          </a:p>
        </p:txBody>
      </p:sp>
    </p:spTree>
    <p:extLst>
      <p:ext uri="{BB962C8B-B14F-4D97-AF65-F5344CB8AC3E}">
        <p14:creationId xmlns:p14="http://schemas.microsoft.com/office/powerpoint/2010/main" val="3408190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In case 5 and 6, even with multiple rubber cones present, it can be observed that the distances and relative coordinates for each cone are accurately calculated without any issues.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This means that simultaneous distance measurements for multiple objects can be achieved successfully.</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15</a:t>
            </a:fld>
            <a:endParaRPr lang="ko-KR" altLang="en-US" dirty="0"/>
          </a:p>
        </p:txBody>
      </p:sp>
    </p:spTree>
    <p:extLst>
      <p:ext uri="{BB962C8B-B14F-4D97-AF65-F5344CB8AC3E}">
        <p14:creationId xmlns:p14="http://schemas.microsoft.com/office/powerpoint/2010/main" val="3576520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This evaluation represents the accuracy of distance measurement through calibration.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Cases 1 to 4 all exhibit percentile relative errors within 1%. It can be confirmed that all values come within the target range : 1% error.</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16</a:t>
            </a:fld>
            <a:endParaRPr lang="ko-KR" altLang="en-US" dirty="0"/>
          </a:p>
        </p:txBody>
      </p:sp>
    </p:spTree>
    <p:extLst>
      <p:ext uri="{BB962C8B-B14F-4D97-AF65-F5344CB8AC3E}">
        <p14:creationId xmlns:p14="http://schemas.microsoft.com/office/powerpoint/2010/main" val="3599470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Calibration was confirmed and verified to be accurate, and an emergency braking system experiment was conducted.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The experiment took place in Newton Hall underground, and a total of 10 trials were conducted.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To ensure safety, rubber cones were used instead of humans during the experiment.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This is the reason why we trained </a:t>
            </a:r>
            <a:r>
              <a:rPr lang="en-US" altLang="ko-KR" sz="1800" kern="100" dirty="0" err="1">
                <a:effectLst/>
                <a:latin typeface="현대하모니 L" panose="02020603020101020101" pitchFamily="18" charset="-127"/>
                <a:ea typeface="맑은 고딕" panose="020B0503020000020004" pitchFamily="50" charset="-127"/>
                <a:cs typeface="Times New Roman" panose="02020603050405020304" pitchFamily="18" charset="0"/>
              </a:rPr>
              <a:t>rubbercone</a:t>
            </a: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 instead of human.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And real-time calculations of the azimuth angle and distance of detected obstacles were performed, and emergency braking was initiated when the distance was less than 1.5 meters.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17</a:t>
            </a:fld>
            <a:endParaRPr lang="ko-KR" altLang="en-US" dirty="0"/>
          </a:p>
        </p:txBody>
      </p:sp>
    </p:spTree>
    <p:extLst>
      <p:ext uri="{BB962C8B-B14F-4D97-AF65-F5344CB8AC3E}">
        <p14:creationId xmlns:p14="http://schemas.microsoft.com/office/powerpoint/2010/main" val="3939407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Let’s watch demo video here. This is the experiment result. We can know the distance and position of the suddenly appearing obstacles through this algorithm.</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18</a:t>
            </a:fld>
            <a:endParaRPr lang="ko-KR" altLang="en-US" dirty="0"/>
          </a:p>
        </p:txBody>
      </p:sp>
    </p:spTree>
    <p:extLst>
      <p:ext uri="{BB962C8B-B14F-4D97-AF65-F5344CB8AC3E}">
        <p14:creationId xmlns:p14="http://schemas.microsoft.com/office/powerpoint/2010/main" val="3435688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As previously mentioned, a total of 10 experiments were conducted, and in all 10 trials, the emergency braking system operated successfully. </a:t>
            </a:r>
          </a:p>
          <a:p>
            <a:pPr algn="just" latinLnBrk="1">
              <a:lnSpc>
                <a:spcPct val="107000"/>
              </a:lnSpc>
              <a:spcAft>
                <a:spcPts val="800"/>
              </a:spcAft>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The set experimental objectives were achieved. With accurate calibration and post processing, successful experiment result could be obtained.</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Furthermore, </a:t>
            </a:r>
            <a:r>
              <a:rPr lang="en-US" altLang="ko-KR" sz="1800" kern="100">
                <a:effectLst/>
                <a:latin typeface="현대하모니 L" panose="02020603020101020101" pitchFamily="18" charset="-127"/>
                <a:ea typeface="맑은 고딕" panose="020B0503020000020004" pitchFamily="50" charset="-127"/>
                <a:cs typeface="Times New Roman" panose="02020603050405020304" pitchFamily="18" charset="0"/>
              </a:rPr>
              <a:t>discussing for </a:t>
            </a: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further improvement, if the experiment is conducted using a 3D LiDAR with the same calibration process, it is expected that more reliable post-processing can be performed by utilizing the shape information of objects. </a:t>
            </a:r>
          </a:p>
          <a:p>
            <a:pPr algn="just" latinLnBrk="1">
              <a:lnSpc>
                <a:spcPct val="107000"/>
              </a:lnSpc>
              <a:spcAft>
                <a:spcPts val="800"/>
              </a:spcAft>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Additionally, applying 3D point-based learning techniques like </a:t>
            </a:r>
            <a:r>
              <a:rPr lang="en-US" altLang="ko-KR" sz="1800" kern="100" dirty="0" err="1">
                <a:effectLst/>
                <a:latin typeface="현대하모니 L" panose="02020603020101020101" pitchFamily="18" charset="-127"/>
                <a:ea typeface="맑은 고딕" panose="020B0503020000020004" pitchFamily="50" charset="-127"/>
                <a:cs typeface="Times New Roman" panose="02020603050405020304" pitchFamily="18" charset="0"/>
              </a:rPr>
              <a:t>PointPillars</a:t>
            </a: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 could enable more accurate post processing.</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19</a:t>
            </a:fld>
            <a:endParaRPr lang="ko-KR" altLang="en-US" dirty="0"/>
          </a:p>
        </p:txBody>
      </p:sp>
    </p:spTree>
    <p:extLst>
      <p:ext uri="{BB962C8B-B14F-4D97-AF65-F5344CB8AC3E}">
        <p14:creationId xmlns:p14="http://schemas.microsoft.com/office/powerpoint/2010/main" val="1760395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First, the background and research objective for our topic are as follows.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In 2018, there was a tragic accident in the United States during the testing phase of a self-driving car known as Uber.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The accident involved a cyclist illegally crossing the road, and unfortunately, the person was hit by the vehicle and lost life.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This accident raised concerns and amplified the doubts surrounding the safety of autonomous driving systems.</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With this problem as the backdrop, the goal of this project is to develop a safe emergency braking system for sudden obstacles.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en-US" altLang="ko-KR" dirty="0"/>
          </a:p>
        </p:txBody>
      </p:sp>
      <p:sp>
        <p:nvSpPr>
          <p:cNvPr id="4" name="슬라이드 번호 개체 틀 3"/>
          <p:cNvSpPr>
            <a:spLocks noGrp="1"/>
          </p:cNvSpPr>
          <p:nvPr>
            <p:ph type="sldNum" sz="quarter" idx="5"/>
          </p:nvPr>
        </p:nvSpPr>
        <p:spPr/>
        <p:txBody>
          <a:bodyPr/>
          <a:lstStyle/>
          <a:p>
            <a:fld id="{D18FFCC6-624D-4475-93F6-6C79F08C5C19}" type="slidenum">
              <a:rPr lang="ko-KR" altLang="en-US" smtClean="0"/>
              <a:t>2</a:t>
            </a:fld>
            <a:endParaRPr lang="ko-KR" altLang="en-US"/>
          </a:p>
        </p:txBody>
      </p:sp>
    </p:spTree>
    <p:extLst>
      <p:ext uri="{BB962C8B-B14F-4D97-AF65-F5344CB8AC3E}">
        <p14:creationId xmlns:p14="http://schemas.microsoft.com/office/powerpoint/2010/main" val="3906630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Thank you for listening to </a:t>
            </a:r>
            <a:r>
              <a:rPr lang="en-US" altLang="ko-KR"/>
              <a:t>my presentation.</a:t>
            </a:r>
            <a:endParaRPr lang="ko-KR" altLang="en-US"/>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20</a:t>
            </a:fld>
            <a:endParaRPr lang="ko-KR" altLang="en-US" dirty="0"/>
          </a:p>
        </p:txBody>
      </p:sp>
    </p:spTree>
    <p:extLst>
      <p:ext uri="{BB962C8B-B14F-4D97-AF65-F5344CB8AC3E}">
        <p14:creationId xmlns:p14="http://schemas.microsoft.com/office/powerpoint/2010/main" val="3821950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To address this issue, it is essential to have object detection for suddenly emerging objects and crucial to know the distance to those objects.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Firstly, we utilized a camera sensor for object detection.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However, with a single camera, it is impossible to determine the distance to the objects accurately.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Therefore, it requires available information of another sensor capable of measuring distance.</a:t>
            </a:r>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3</a:t>
            </a:fld>
            <a:endParaRPr lang="ko-KR" altLang="en-US" dirty="0"/>
          </a:p>
        </p:txBody>
      </p:sp>
    </p:spTree>
    <p:extLst>
      <p:ext uri="{BB962C8B-B14F-4D97-AF65-F5344CB8AC3E}">
        <p14:creationId xmlns:p14="http://schemas.microsoft.com/office/powerpoint/2010/main" val="514722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To measure the distance of detected object, we used 2D LiDAR sensor.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The 2D LiDAR sensor is based on the Time-of-Flight (TOF) system, which emits lasers and measures the time it takes for them to return, enabling distance measurement of objects. </a:t>
            </a:r>
          </a:p>
          <a:p>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4</a:t>
            </a:fld>
            <a:endParaRPr lang="ko-KR" altLang="en-US" dirty="0"/>
          </a:p>
        </p:txBody>
      </p:sp>
    </p:spTree>
    <p:extLst>
      <p:ext uri="{BB962C8B-B14F-4D97-AF65-F5344CB8AC3E}">
        <p14:creationId xmlns:p14="http://schemas.microsoft.com/office/powerpoint/2010/main" val="2059647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Next, I will provide an overview of the software architecture, and flow chart.</a:t>
            </a:r>
          </a:p>
          <a:p>
            <a:pPr algn="just" latinLnBrk="1">
              <a:lnSpc>
                <a:spcPct val="107000"/>
              </a:lnSpc>
              <a:spcAft>
                <a:spcPts val="800"/>
              </a:spcAft>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In the software part, we used the YOLO V8 deep learning model. </a:t>
            </a:r>
          </a:p>
          <a:p>
            <a:pPr algn="just" latinLnBrk="1">
              <a:lnSpc>
                <a:spcPct val="107000"/>
              </a:lnSpc>
              <a:spcAft>
                <a:spcPts val="800"/>
              </a:spcAft>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YOLO V8 offers faster and more accurate performance with less training data compared to YOLO V5.</a:t>
            </a:r>
          </a:p>
          <a:p>
            <a:pPr algn="just" latinLnBrk="1">
              <a:lnSpc>
                <a:spcPct val="107000"/>
              </a:lnSpc>
              <a:spcAft>
                <a:spcPts val="800"/>
              </a:spcAft>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In the image processing part, since we are using two sensors, it is essential to perform sensor calibration to unify the axes of the sensors for the fusion of available information. </a:t>
            </a:r>
          </a:p>
          <a:p>
            <a:pPr algn="just" latinLnBrk="1">
              <a:lnSpc>
                <a:spcPct val="107000"/>
              </a:lnSpc>
              <a:spcAft>
                <a:spcPts val="800"/>
              </a:spcAft>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We will discuss the details of this calibration process later in the presentation.</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5</a:t>
            </a:fld>
            <a:endParaRPr lang="ko-KR" altLang="en-US" dirty="0"/>
          </a:p>
        </p:txBody>
      </p:sp>
    </p:spTree>
    <p:extLst>
      <p:ext uri="{BB962C8B-B14F-4D97-AF65-F5344CB8AC3E}">
        <p14:creationId xmlns:p14="http://schemas.microsoft.com/office/powerpoint/2010/main" val="807301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The overall flow chart is as follows: First, we prepared a custom dataset for rubber cones for training purposes.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We then proceed with model training. The reason for training with rubber cones will be explained later.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After the training, we perform sensor calibration and validate the calibration process.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Following that, we construct a system to handle sudden obstacles.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Finally, we conduct performance evaluation and analyze the results obtained.</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6</a:t>
            </a:fld>
            <a:endParaRPr lang="ko-KR" altLang="en-US" dirty="0"/>
          </a:p>
        </p:txBody>
      </p:sp>
    </p:spTree>
    <p:extLst>
      <p:ext uri="{BB962C8B-B14F-4D97-AF65-F5344CB8AC3E}">
        <p14:creationId xmlns:p14="http://schemas.microsoft.com/office/powerpoint/2010/main" val="2656987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The software architecture is as follows: it consists of three main codes running simultaneously, which are the data reception code for LiDAR, the deep learning-based object detection process, and the main code responsible for sensor calibration and post-processing.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Each code communicates through a technique called shared memory, and the shared information exchanged between them is as below.</a:t>
            </a:r>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7</a:t>
            </a:fld>
            <a:endParaRPr lang="ko-KR" altLang="en-US" dirty="0"/>
          </a:p>
        </p:txBody>
      </p:sp>
    </p:spTree>
    <p:extLst>
      <p:ext uri="{BB962C8B-B14F-4D97-AF65-F5344CB8AC3E}">
        <p14:creationId xmlns:p14="http://schemas.microsoft.com/office/powerpoint/2010/main" val="3846948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D1D5DB"/>
                </a:solidFill>
                <a:effectLst/>
                <a:latin typeface="Söhne"/>
              </a:rPr>
              <a:t>From now on, I’d like to explain how we trained deep learning model and how we calculated distance.</a:t>
            </a:r>
          </a:p>
          <a:p>
            <a:r>
              <a:rPr lang="en-US" altLang="ko-KR" b="0" i="0" dirty="0">
                <a:solidFill>
                  <a:srgbClr val="D1D5DB"/>
                </a:solidFill>
                <a:effectLst/>
                <a:latin typeface="Söhne"/>
              </a:rPr>
              <a:t>In the process of training, a total of 400 images were used. </a:t>
            </a:r>
          </a:p>
          <a:p>
            <a:r>
              <a:rPr lang="en-US" altLang="ko-KR" b="0" i="0" dirty="0">
                <a:solidFill>
                  <a:srgbClr val="D1D5DB"/>
                </a:solidFill>
                <a:effectLst/>
                <a:latin typeface="Söhne"/>
              </a:rPr>
              <a:t>Compared to the V5 model, it was clear that we could achieve high accuracy with fewer numbers of data. </a:t>
            </a:r>
          </a:p>
          <a:p>
            <a:r>
              <a:rPr lang="en-US" altLang="ko-KR" b="0" i="0" dirty="0">
                <a:solidFill>
                  <a:srgbClr val="D1D5DB"/>
                </a:solidFill>
                <a:effectLst/>
                <a:latin typeface="Söhne"/>
              </a:rPr>
              <a:t>As can be seen in the video, the average confidence value recognized by V8 model is higher than V5 model. </a:t>
            </a:r>
          </a:p>
          <a:p>
            <a:r>
              <a:rPr lang="en-US" altLang="ko-KR" b="0" i="0" dirty="0">
                <a:solidFill>
                  <a:srgbClr val="D1D5DB"/>
                </a:solidFill>
                <a:effectLst/>
                <a:latin typeface="Söhne"/>
              </a:rPr>
              <a:t>In the experiment, in order to prevent incorrect object detection, the confidence threshold was set to 0.9 and the experiment was conducted.</a:t>
            </a:r>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8</a:t>
            </a:fld>
            <a:endParaRPr lang="ko-KR" altLang="en-US" dirty="0"/>
          </a:p>
        </p:txBody>
      </p:sp>
    </p:spTree>
    <p:extLst>
      <p:ext uri="{BB962C8B-B14F-4D97-AF65-F5344CB8AC3E}">
        <p14:creationId xmlns:p14="http://schemas.microsoft.com/office/powerpoint/2010/main" val="3708719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The calibration of the two sensors must be conducted to proceed experiment. </a:t>
            </a:r>
          </a:p>
          <a:p>
            <a:pPr algn="just" latinLnBrk="1">
              <a:lnSpc>
                <a:spcPct val="107000"/>
              </a:lnSpc>
              <a:spcAft>
                <a:spcPts val="800"/>
              </a:spcAft>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Through calibration, the X, Y, and Z coordinates of the LiDAR can be projected onto the camera's pixel coordinates.</a:t>
            </a:r>
          </a:p>
          <a:p>
            <a:pPr algn="just" latinLnBrk="1">
              <a:lnSpc>
                <a:spcPct val="107000"/>
              </a:lnSpc>
              <a:spcAft>
                <a:spcPts val="800"/>
              </a:spcAft>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The calibration can be carried out using the equation as you can see in this page. </a:t>
            </a:r>
          </a:p>
          <a:p>
            <a:pPr algn="just" latinLnBrk="1">
              <a:lnSpc>
                <a:spcPct val="107000"/>
              </a:lnSpc>
              <a:spcAft>
                <a:spcPts val="800"/>
              </a:spcAft>
            </a:pPr>
            <a:r>
              <a:rPr lang="en-US" altLang="ko-KR" sz="2800" b="0" i="0" dirty="0">
                <a:solidFill>
                  <a:srgbClr val="D1D5DB"/>
                </a:solidFill>
                <a:effectLst/>
                <a:latin typeface="Söhne"/>
              </a:rPr>
              <a:t>The intrinsic matrix, composed of internal parameters of a camera, was obtained using a checkerboard and a toolbox in MATLAB.</a:t>
            </a:r>
          </a:p>
          <a:p>
            <a:pPr algn="just" latinLnBrk="1">
              <a:lnSpc>
                <a:spcPct val="107000"/>
              </a:lnSpc>
              <a:spcAft>
                <a:spcPts val="800"/>
              </a:spcAft>
            </a:pPr>
            <a:r>
              <a:rPr lang="en-US" altLang="ko-KR" sz="1800" kern="100" dirty="0">
                <a:effectLst/>
                <a:latin typeface="현대하모니 L" panose="02020603020101020101" pitchFamily="18" charset="-127"/>
                <a:ea typeface="맑은 고딕" panose="020B0503020000020004" pitchFamily="50" charset="-127"/>
                <a:cs typeface="Times New Roman" panose="02020603050405020304" pitchFamily="18" charset="0"/>
              </a:rPr>
              <a:t>Next, the extrinsic matrix, which corrects the position and orientation differences between the two sensors, needs to be determined. </a:t>
            </a:r>
            <a:endParaRPr lang="ko-KR" altLang="en-US" dirty="0"/>
          </a:p>
        </p:txBody>
      </p:sp>
      <p:sp>
        <p:nvSpPr>
          <p:cNvPr id="4" name="슬라이드 번호 개체 틀 3"/>
          <p:cNvSpPr>
            <a:spLocks noGrp="1"/>
          </p:cNvSpPr>
          <p:nvPr>
            <p:ph type="sldNum" sz="quarter" idx="5"/>
          </p:nvPr>
        </p:nvSpPr>
        <p:spPr/>
        <p:txBody>
          <a:bodyPr/>
          <a:lstStyle/>
          <a:p>
            <a:fld id="{90D66C03-65B8-4F2D-830C-FA85B2018F1D}" type="slidenum">
              <a:rPr lang="ko-KR" altLang="en-US" smtClean="0"/>
              <a:pPr/>
              <a:t>9</a:t>
            </a:fld>
            <a:endParaRPr lang="ko-KR" altLang="en-US" dirty="0"/>
          </a:p>
        </p:txBody>
      </p:sp>
    </p:spTree>
    <p:extLst>
      <p:ext uri="{BB962C8B-B14F-4D97-AF65-F5344CB8AC3E}">
        <p14:creationId xmlns:p14="http://schemas.microsoft.com/office/powerpoint/2010/main" val="2330007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9D7533-666F-E591-6CCD-8BE5F9EABF59}"/>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6325639-B0F2-01C9-E25D-A1B5B54F25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1E8B9DC-436F-BCAD-8A0E-26B38F0B3BBE}"/>
              </a:ext>
            </a:extLst>
          </p:cNvPr>
          <p:cNvSpPr>
            <a:spLocks noGrp="1"/>
          </p:cNvSpPr>
          <p:nvPr>
            <p:ph type="dt" sz="half" idx="10"/>
          </p:nvPr>
        </p:nvSpPr>
        <p:spPr/>
        <p:txBody>
          <a:bodyPr/>
          <a:lstStyle/>
          <a:p>
            <a:fld id="{0AFDD723-832E-488C-90C7-DC8DEC9A9387}" type="datetimeFigureOut">
              <a:rPr lang="ko-KR" altLang="en-US" smtClean="0"/>
              <a:t>2023-06-16</a:t>
            </a:fld>
            <a:endParaRPr lang="ko-KR" altLang="en-US"/>
          </a:p>
        </p:txBody>
      </p:sp>
      <p:sp>
        <p:nvSpPr>
          <p:cNvPr id="5" name="바닥글 개체 틀 4">
            <a:extLst>
              <a:ext uri="{FF2B5EF4-FFF2-40B4-BE49-F238E27FC236}">
                <a16:creationId xmlns:a16="http://schemas.microsoft.com/office/drawing/2014/main" id="{BD6A1B67-718C-541D-6465-F32F1DF0EA1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D1A203D-4AAF-B361-43DA-301990316DBD}"/>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376289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2FCB1A-906F-BCE8-35C6-9446769ED857}"/>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B1AC0805-3EF1-40A5-3F9A-00DCE0F4DD9B}"/>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11DACB8-91EF-0773-8C33-04D582CE1632}"/>
              </a:ext>
            </a:extLst>
          </p:cNvPr>
          <p:cNvSpPr>
            <a:spLocks noGrp="1"/>
          </p:cNvSpPr>
          <p:nvPr>
            <p:ph type="dt" sz="half" idx="10"/>
          </p:nvPr>
        </p:nvSpPr>
        <p:spPr/>
        <p:txBody>
          <a:bodyPr/>
          <a:lstStyle/>
          <a:p>
            <a:fld id="{0AFDD723-832E-488C-90C7-DC8DEC9A9387}" type="datetimeFigureOut">
              <a:rPr lang="ko-KR" altLang="en-US" smtClean="0"/>
              <a:t>2023-06-16</a:t>
            </a:fld>
            <a:endParaRPr lang="ko-KR" altLang="en-US"/>
          </a:p>
        </p:txBody>
      </p:sp>
      <p:sp>
        <p:nvSpPr>
          <p:cNvPr id="5" name="바닥글 개체 틀 4">
            <a:extLst>
              <a:ext uri="{FF2B5EF4-FFF2-40B4-BE49-F238E27FC236}">
                <a16:creationId xmlns:a16="http://schemas.microsoft.com/office/drawing/2014/main" id="{009A1498-126C-0240-6FFA-6FE49EF88C7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3EF21-01B9-874B-C628-845C8EC0DAE5}"/>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3276766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81780397-0DA9-DB87-241D-989BA3478B6C}"/>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FB75C404-ED53-CEC3-C9A8-A5E1E4A3EA9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46E6634-F022-E5DB-7B0B-5DAE81842D2E}"/>
              </a:ext>
            </a:extLst>
          </p:cNvPr>
          <p:cNvSpPr>
            <a:spLocks noGrp="1"/>
          </p:cNvSpPr>
          <p:nvPr>
            <p:ph type="dt" sz="half" idx="10"/>
          </p:nvPr>
        </p:nvSpPr>
        <p:spPr/>
        <p:txBody>
          <a:bodyPr/>
          <a:lstStyle/>
          <a:p>
            <a:fld id="{0AFDD723-832E-488C-90C7-DC8DEC9A9387}" type="datetimeFigureOut">
              <a:rPr lang="ko-KR" altLang="en-US" smtClean="0"/>
              <a:t>2023-06-16</a:t>
            </a:fld>
            <a:endParaRPr lang="ko-KR" altLang="en-US"/>
          </a:p>
        </p:txBody>
      </p:sp>
      <p:sp>
        <p:nvSpPr>
          <p:cNvPr id="5" name="바닥글 개체 틀 4">
            <a:extLst>
              <a:ext uri="{FF2B5EF4-FFF2-40B4-BE49-F238E27FC236}">
                <a16:creationId xmlns:a16="http://schemas.microsoft.com/office/drawing/2014/main" id="{6C415A68-E705-A193-DE6F-300899F1F3C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43553E5-228F-D6DB-D734-3E6FA3DBB059}"/>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3754813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제목 슬라이드">
    <p:spTree>
      <p:nvGrpSpPr>
        <p:cNvPr id="1" name=""/>
        <p:cNvGrpSpPr/>
        <p:nvPr/>
      </p:nvGrpSpPr>
      <p:grpSpPr>
        <a:xfrm>
          <a:off x="0" y="0"/>
          <a:ext cx="0" cy="0"/>
          <a:chOff x="0" y="0"/>
          <a:chExt cx="0" cy="0"/>
        </a:xfrm>
      </p:grpSpPr>
      <p:sp>
        <p:nvSpPr>
          <p:cNvPr id="2" name="Line 52"/>
          <p:cNvSpPr>
            <a:spLocks noChangeShapeType="1"/>
          </p:cNvSpPr>
          <p:nvPr userDrawn="1"/>
        </p:nvSpPr>
        <p:spPr bwMode="auto">
          <a:xfrm>
            <a:off x="1545740" y="2571750"/>
            <a:ext cx="9082932" cy="0"/>
          </a:xfrm>
          <a:prstGeom prst="line">
            <a:avLst/>
          </a:prstGeom>
          <a:noFill/>
          <a:ln w="76200" cmpd="thinThick">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sz="1800" dirty="0">
              <a:latin typeface="현대하모니 L" panose="02020603020101020101" pitchFamily="18" charset="-127"/>
              <a:ea typeface="현대하모니 L" panose="02020603020101020101" pitchFamily="18" charset="-127"/>
            </a:endParaRPr>
          </a:p>
        </p:txBody>
      </p:sp>
      <p:sp>
        <p:nvSpPr>
          <p:cNvPr id="3" name="Line 53"/>
          <p:cNvSpPr>
            <a:spLocks noChangeShapeType="1"/>
          </p:cNvSpPr>
          <p:nvPr userDrawn="1"/>
        </p:nvSpPr>
        <p:spPr bwMode="auto">
          <a:xfrm>
            <a:off x="1545740" y="1205317"/>
            <a:ext cx="9082932" cy="0"/>
          </a:xfrm>
          <a:prstGeom prst="line">
            <a:avLst/>
          </a:prstGeom>
          <a:noFill/>
          <a:ln w="101600" cmpd="thickThin">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sz="1800" dirty="0">
              <a:latin typeface="현대하모니 L" panose="02020603020101020101" pitchFamily="18" charset="-127"/>
              <a:ea typeface="현대하모니 L" panose="02020603020101020101" pitchFamily="18" charset="-127"/>
            </a:endParaRPr>
          </a:p>
        </p:txBody>
      </p:sp>
      <p:pic>
        <p:nvPicPr>
          <p:cNvPr id="2052" name="Picture 4">
            <a:extLst>
              <a:ext uri="{FF2B5EF4-FFF2-40B4-BE49-F238E27FC236}">
                <a16:creationId xmlns:a16="http://schemas.microsoft.com/office/drawing/2014/main" id="{2847B781-9339-495F-BEA2-83C6617D75C4}"/>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1209058" y="6059360"/>
            <a:ext cx="982942" cy="79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964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제목 슬라이드">
    <p:spTree>
      <p:nvGrpSpPr>
        <p:cNvPr id="1" name=""/>
        <p:cNvGrpSpPr/>
        <p:nvPr/>
      </p:nvGrpSpPr>
      <p:grpSpPr>
        <a:xfrm>
          <a:off x="0" y="0"/>
          <a:ext cx="0" cy="0"/>
          <a:chOff x="0" y="0"/>
          <a:chExt cx="0" cy="0"/>
        </a:xfrm>
      </p:grpSpPr>
      <p:sp>
        <p:nvSpPr>
          <p:cNvPr id="2" name="Line 52"/>
          <p:cNvSpPr>
            <a:spLocks noChangeShapeType="1"/>
          </p:cNvSpPr>
          <p:nvPr userDrawn="1"/>
        </p:nvSpPr>
        <p:spPr bwMode="auto">
          <a:xfrm>
            <a:off x="1545740" y="2571750"/>
            <a:ext cx="9082932" cy="0"/>
          </a:xfrm>
          <a:prstGeom prst="line">
            <a:avLst/>
          </a:prstGeom>
          <a:noFill/>
          <a:ln w="76200" cmpd="thinThick">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sz="1800" dirty="0">
              <a:ea typeface="현대하모니 L" panose="02020603020101020101" pitchFamily="18" charset="-127"/>
            </a:endParaRPr>
          </a:p>
        </p:txBody>
      </p:sp>
      <p:sp>
        <p:nvSpPr>
          <p:cNvPr id="3" name="Line 53"/>
          <p:cNvSpPr>
            <a:spLocks noChangeShapeType="1"/>
          </p:cNvSpPr>
          <p:nvPr userDrawn="1"/>
        </p:nvSpPr>
        <p:spPr bwMode="auto">
          <a:xfrm>
            <a:off x="1545740" y="1205317"/>
            <a:ext cx="9082932" cy="0"/>
          </a:xfrm>
          <a:prstGeom prst="line">
            <a:avLst/>
          </a:prstGeom>
          <a:noFill/>
          <a:ln w="101600" cmpd="thickThin">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sz="1800" dirty="0">
              <a:ea typeface="현대하모니 L" panose="02020603020101020101" pitchFamily="18" charset="-127"/>
            </a:endParaRPr>
          </a:p>
        </p:txBody>
      </p:sp>
      <p:pic>
        <p:nvPicPr>
          <p:cNvPr id="2052" name="Picture 4">
            <a:extLst>
              <a:ext uri="{FF2B5EF4-FFF2-40B4-BE49-F238E27FC236}">
                <a16:creationId xmlns:a16="http://schemas.microsoft.com/office/drawing/2014/main" id="{2847B781-9339-495F-BEA2-83C6617D75C4}"/>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1209058" y="6059360"/>
            <a:ext cx="982942" cy="79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270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20" name="Line 10"/>
          <p:cNvSpPr>
            <a:spLocks noChangeShapeType="1"/>
          </p:cNvSpPr>
          <p:nvPr userDrawn="1">
            <p:custDataLst>
              <p:tags r:id="rId1"/>
            </p:custDataLst>
          </p:nvPr>
        </p:nvSpPr>
        <p:spPr bwMode="auto">
          <a:xfrm>
            <a:off x="222859" y="764704"/>
            <a:ext cx="11799279" cy="0"/>
          </a:xfrm>
          <a:prstGeom prst="line">
            <a:avLst/>
          </a:prstGeom>
          <a:noFill/>
          <a:ln w="28575">
            <a:solidFill>
              <a:srgbClr val="015B9A"/>
            </a:solidFill>
            <a:round/>
            <a:headEnd/>
            <a:tailEnd/>
          </a:ln>
          <a:extLst>
            <a:ext uri="{909E8E84-426E-40DD-AFC4-6F175D3DCCD1}">
              <a14:hiddenFill xmlns:a14="http://schemas.microsoft.com/office/drawing/2010/main">
                <a:noFill/>
              </a14:hiddenFill>
            </a:ext>
          </a:extLst>
        </p:spPr>
        <p:txBody>
          <a:bodyPr wrap="none" anchor="ctr"/>
          <a:lstStyle/>
          <a:p>
            <a:endParaRPr lang="ko-KR" altLang="en-US" sz="1801" dirty="0">
              <a:solidFill>
                <a:prstClr val="black"/>
              </a:solidFill>
              <a:ea typeface="현대하모니 L" panose="02020603020101020101" pitchFamily="18" charset="-127"/>
            </a:endParaRPr>
          </a:p>
        </p:txBody>
      </p:sp>
      <p:sp>
        <p:nvSpPr>
          <p:cNvPr id="9" name="제목 1">
            <a:extLst>
              <a:ext uri="{FF2B5EF4-FFF2-40B4-BE49-F238E27FC236}">
                <a16:creationId xmlns:a16="http://schemas.microsoft.com/office/drawing/2014/main" id="{98521887-48D0-408B-81DB-311910E86FE0}"/>
              </a:ext>
            </a:extLst>
          </p:cNvPr>
          <p:cNvSpPr>
            <a:spLocks noGrp="1"/>
          </p:cNvSpPr>
          <p:nvPr>
            <p:ph type="title"/>
          </p:nvPr>
        </p:nvSpPr>
        <p:spPr>
          <a:xfrm>
            <a:off x="222860" y="246981"/>
            <a:ext cx="9022913" cy="490066"/>
          </a:xfrm>
          <a:prstGeom prst="rect">
            <a:avLst/>
          </a:prstGeom>
        </p:spPr>
        <p:txBody>
          <a:bodyPr anchor="ctr">
            <a:normAutofit/>
          </a:bodyPr>
          <a:lstStyle>
            <a:lvl1pPr algn="l">
              <a:defRPr sz="1800">
                <a:latin typeface="현대하모니 M" pitchFamily="18" charset="-127"/>
                <a:ea typeface="현대하모니 M" pitchFamily="18" charset="-127"/>
              </a:defRPr>
            </a:lvl1pPr>
          </a:lstStyle>
          <a:p>
            <a:r>
              <a:rPr lang="ko-KR" altLang="en-US" dirty="0"/>
              <a:t>마스터 제목 스타일 편집</a:t>
            </a:r>
          </a:p>
        </p:txBody>
      </p:sp>
      <p:pic>
        <p:nvPicPr>
          <p:cNvPr id="1026" name="Picture 2" descr="한동대학교 복지회 2021년 기업정보 | 회사소개, 근무환경, 복리후생 등 기업정보 제공 - 사람인">
            <a:extLst>
              <a:ext uri="{FF2B5EF4-FFF2-40B4-BE49-F238E27FC236}">
                <a16:creationId xmlns:a16="http://schemas.microsoft.com/office/drawing/2014/main" id="{710018F4-B655-43C8-83DA-56253008A593}"/>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10918092" y="6493662"/>
            <a:ext cx="1273908" cy="364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42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제목 및 내용">
    <p:spTree>
      <p:nvGrpSpPr>
        <p:cNvPr id="1" name=""/>
        <p:cNvGrpSpPr/>
        <p:nvPr/>
      </p:nvGrpSpPr>
      <p:grpSpPr>
        <a:xfrm>
          <a:off x="0" y="0"/>
          <a:ext cx="0" cy="0"/>
          <a:chOff x="0" y="0"/>
          <a:chExt cx="0" cy="0"/>
        </a:xfrm>
      </p:grpSpPr>
      <p:pic>
        <p:nvPicPr>
          <p:cNvPr id="1026" name="Picture 2" descr="한동대학교 복지회 2021년 기업정보 | 회사소개, 근무환경, 복리후생 등 기업정보 제공 - 사람인">
            <a:extLst>
              <a:ext uri="{FF2B5EF4-FFF2-40B4-BE49-F238E27FC236}">
                <a16:creationId xmlns:a16="http://schemas.microsoft.com/office/drawing/2014/main" id="{710018F4-B655-43C8-83DA-56253008A593}"/>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918092" y="6493662"/>
            <a:ext cx="1273908" cy="364338"/>
          </a:xfrm>
          <a:prstGeom prst="rect">
            <a:avLst/>
          </a:prstGeom>
          <a:noFill/>
          <a:extLst>
            <a:ext uri="{909E8E84-426E-40DD-AFC4-6F175D3DCCD1}">
              <a14:hiddenFill xmlns:a14="http://schemas.microsoft.com/office/drawing/2010/main">
                <a:solidFill>
                  <a:srgbClr val="FFFFFF"/>
                </a:solidFill>
              </a14:hiddenFill>
            </a:ext>
          </a:extLst>
        </p:spPr>
      </p:pic>
      <p:sp>
        <p:nvSpPr>
          <p:cNvPr id="2" name="Line 52">
            <a:extLst>
              <a:ext uri="{FF2B5EF4-FFF2-40B4-BE49-F238E27FC236}">
                <a16:creationId xmlns:a16="http://schemas.microsoft.com/office/drawing/2014/main" id="{5874BF95-0330-DC32-88C6-8E0AB69EFF62}"/>
              </a:ext>
            </a:extLst>
          </p:cNvPr>
          <p:cNvSpPr>
            <a:spLocks noChangeShapeType="1"/>
          </p:cNvSpPr>
          <p:nvPr userDrawn="1"/>
        </p:nvSpPr>
        <p:spPr bwMode="auto">
          <a:xfrm>
            <a:off x="1554534" y="4508615"/>
            <a:ext cx="9082932" cy="0"/>
          </a:xfrm>
          <a:prstGeom prst="line">
            <a:avLst/>
          </a:prstGeom>
          <a:noFill/>
          <a:ln w="76200" cmpd="thinThick">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sz="1800" dirty="0">
              <a:ea typeface="현대하모니 L" panose="02020603020101020101" pitchFamily="18" charset="-127"/>
            </a:endParaRPr>
          </a:p>
        </p:txBody>
      </p:sp>
      <p:sp>
        <p:nvSpPr>
          <p:cNvPr id="3" name="Line 53">
            <a:extLst>
              <a:ext uri="{FF2B5EF4-FFF2-40B4-BE49-F238E27FC236}">
                <a16:creationId xmlns:a16="http://schemas.microsoft.com/office/drawing/2014/main" id="{7614519F-7BB2-A7AB-809D-D51D7E45C306}"/>
              </a:ext>
            </a:extLst>
          </p:cNvPr>
          <p:cNvSpPr>
            <a:spLocks noChangeShapeType="1"/>
          </p:cNvSpPr>
          <p:nvPr userDrawn="1"/>
        </p:nvSpPr>
        <p:spPr bwMode="auto">
          <a:xfrm>
            <a:off x="1554534" y="2285971"/>
            <a:ext cx="9082932" cy="0"/>
          </a:xfrm>
          <a:prstGeom prst="line">
            <a:avLst/>
          </a:prstGeom>
          <a:noFill/>
          <a:ln w="101600" cmpd="thickThin">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ko-KR" altLang="en-US" sz="1800" dirty="0">
              <a:ea typeface="현대하모니 L" panose="02020603020101020101" pitchFamily="18" charset="-127"/>
            </a:endParaRPr>
          </a:p>
        </p:txBody>
      </p:sp>
    </p:spTree>
    <p:extLst>
      <p:ext uri="{BB962C8B-B14F-4D97-AF65-F5344CB8AC3E}">
        <p14:creationId xmlns:p14="http://schemas.microsoft.com/office/powerpoint/2010/main" val="58105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3F3657-7A9B-3F50-25AA-A2F8E9ED109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63C7A80F-3CD7-ADEF-F139-4AA445D6ADE5}"/>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4C66F2A-0E00-414F-D8C6-5684FBD81018}"/>
              </a:ext>
            </a:extLst>
          </p:cNvPr>
          <p:cNvSpPr>
            <a:spLocks noGrp="1"/>
          </p:cNvSpPr>
          <p:nvPr>
            <p:ph type="dt" sz="half" idx="10"/>
          </p:nvPr>
        </p:nvSpPr>
        <p:spPr/>
        <p:txBody>
          <a:bodyPr/>
          <a:lstStyle/>
          <a:p>
            <a:fld id="{0AFDD723-832E-488C-90C7-DC8DEC9A9387}" type="datetimeFigureOut">
              <a:rPr lang="ko-KR" altLang="en-US" smtClean="0"/>
              <a:t>2023-06-16</a:t>
            </a:fld>
            <a:endParaRPr lang="ko-KR" altLang="en-US"/>
          </a:p>
        </p:txBody>
      </p:sp>
      <p:sp>
        <p:nvSpPr>
          <p:cNvPr id="5" name="바닥글 개체 틀 4">
            <a:extLst>
              <a:ext uri="{FF2B5EF4-FFF2-40B4-BE49-F238E27FC236}">
                <a16:creationId xmlns:a16="http://schemas.microsoft.com/office/drawing/2014/main" id="{3CDB7AC3-8B59-E0BB-1140-6B32F110CA1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E0DCFB5-C2AF-819F-3994-B6F80E4C71FB}"/>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3246651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E520FE-0E20-37B5-5446-E3B2836CDF0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079F1578-7B9C-DB2A-5F9C-D46FBDC73C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5ED76316-BC2C-2043-1951-E7CD1F046071}"/>
              </a:ext>
            </a:extLst>
          </p:cNvPr>
          <p:cNvSpPr>
            <a:spLocks noGrp="1"/>
          </p:cNvSpPr>
          <p:nvPr>
            <p:ph type="dt" sz="half" idx="10"/>
          </p:nvPr>
        </p:nvSpPr>
        <p:spPr/>
        <p:txBody>
          <a:bodyPr/>
          <a:lstStyle/>
          <a:p>
            <a:fld id="{0AFDD723-832E-488C-90C7-DC8DEC9A9387}" type="datetimeFigureOut">
              <a:rPr lang="ko-KR" altLang="en-US" smtClean="0"/>
              <a:t>2023-06-16</a:t>
            </a:fld>
            <a:endParaRPr lang="ko-KR" altLang="en-US"/>
          </a:p>
        </p:txBody>
      </p:sp>
      <p:sp>
        <p:nvSpPr>
          <p:cNvPr id="5" name="바닥글 개체 틀 4">
            <a:extLst>
              <a:ext uri="{FF2B5EF4-FFF2-40B4-BE49-F238E27FC236}">
                <a16:creationId xmlns:a16="http://schemas.microsoft.com/office/drawing/2014/main" id="{C41D606A-D0C4-24EE-2D43-0EF5DF506C1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CF6814D-F897-E55C-4004-4B7401DFB566}"/>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811699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96D756-6FB6-34F8-05A0-EBBB63958A7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97D404C-ECF5-8738-4B74-D543E25A6D49}"/>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869E84C8-A1B9-CB3C-F0BD-D33DB28E0E4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0A06019-5812-11FE-A2A4-728BC6E9F3E3}"/>
              </a:ext>
            </a:extLst>
          </p:cNvPr>
          <p:cNvSpPr>
            <a:spLocks noGrp="1"/>
          </p:cNvSpPr>
          <p:nvPr>
            <p:ph type="dt" sz="half" idx="10"/>
          </p:nvPr>
        </p:nvSpPr>
        <p:spPr/>
        <p:txBody>
          <a:bodyPr/>
          <a:lstStyle/>
          <a:p>
            <a:fld id="{0AFDD723-832E-488C-90C7-DC8DEC9A9387}" type="datetimeFigureOut">
              <a:rPr lang="ko-KR" altLang="en-US" smtClean="0"/>
              <a:t>2023-06-16</a:t>
            </a:fld>
            <a:endParaRPr lang="ko-KR" altLang="en-US"/>
          </a:p>
        </p:txBody>
      </p:sp>
      <p:sp>
        <p:nvSpPr>
          <p:cNvPr id="6" name="바닥글 개체 틀 5">
            <a:extLst>
              <a:ext uri="{FF2B5EF4-FFF2-40B4-BE49-F238E27FC236}">
                <a16:creationId xmlns:a16="http://schemas.microsoft.com/office/drawing/2014/main" id="{77D1ABE7-3189-92CA-361D-CBA70FEA03F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AFB9C55-B665-7540-9B80-FCB6FB3A6D68}"/>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3721088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488800-08A9-85D6-8DFC-CD18FF869D0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3E02DB8-9534-B0E1-A735-DAD586568E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F5B6D82-A032-9BBD-A165-9998002C1391}"/>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A6CCE5E1-5F2F-A543-857E-7DECBB600D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D983670-1383-188E-269E-822E2FC533D9}"/>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16F9181-6027-F86C-8822-D41B9202690F}"/>
              </a:ext>
            </a:extLst>
          </p:cNvPr>
          <p:cNvSpPr>
            <a:spLocks noGrp="1"/>
          </p:cNvSpPr>
          <p:nvPr>
            <p:ph type="dt" sz="half" idx="10"/>
          </p:nvPr>
        </p:nvSpPr>
        <p:spPr/>
        <p:txBody>
          <a:bodyPr/>
          <a:lstStyle/>
          <a:p>
            <a:fld id="{0AFDD723-832E-488C-90C7-DC8DEC9A9387}" type="datetimeFigureOut">
              <a:rPr lang="ko-KR" altLang="en-US" smtClean="0"/>
              <a:t>2023-06-16</a:t>
            </a:fld>
            <a:endParaRPr lang="ko-KR" altLang="en-US"/>
          </a:p>
        </p:txBody>
      </p:sp>
      <p:sp>
        <p:nvSpPr>
          <p:cNvPr id="8" name="바닥글 개체 틀 7">
            <a:extLst>
              <a:ext uri="{FF2B5EF4-FFF2-40B4-BE49-F238E27FC236}">
                <a16:creationId xmlns:a16="http://schemas.microsoft.com/office/drawing/2014/main" id="{E866CDEB-6B22-DB27-770F-60BD64CF157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C7AFFAF0-9C0F-7A7A-ADDE-8CFF7F6821B1}"/>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6805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F0F9C5-1ABC-D56D-7293-9993F248D537}"/>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7CBD18F1-D6F1-FA76-7655-FDE640B9BB28}"/>
              </a:ext>
            </a:extLst>
          </p:cNvPr>
          <p:cNvSpPr>
            <a:spLocks noGrp="1"/>
          </p:cNvSpPr>
          <p:nvPr>
            <p:ph type="dt" sz="half" idx="10"/>
          </p:nvPr>
        </p:nvSpPr>
        <p:spPr/>
        <p:txBody>
          <a:bodyPr/>
          <a:lstStyle/>
          <a:p>
            <a:fld id="{0AFDD723-832E-488C-90C7-DC8DEC9A9387}" type="datetimeFigureOut">
              <a:rPr lang="ko-KR" altLang="en-US" smtClean="0"/>
              <a:t>2023-06-16</a:t>
            </a:fld>
            <a:endParaRPr lang="ko-KR" altLang="en-US"/>
          </a:p>
        </p:txBody>
      </p:sp>
      <p:sp>
        <p:nvSpPr>
          <p:cNvPr id="4" name="바닥글 개체 틀 3">
            <a:extLst>
              <a:ext uri="{FF2B5EF4-FFF2-40B4-BE49-F238E27FC236}">
                <a16:creationId xmlns:a16="http://schemas.microsoft.com/office/drawing/2014/main" id="{0952AAD0-CF88-54F1-14DE-3864351B7B9D}"/>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FCD20798-F228-D610-CE03-096AA2AEA806}"/>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4188291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BD2473D-1D80-09A2-2984-C9A4AA1FD9A9}"/>
              </a:ext>
            </a:extLst>
          </p:cNvPr>
          <p:cNvSpPr>
            <a:spLocks noGrp="1"/>
          </p:cNvSpPr>
          <p:nvPr>
            <p:ph type="dt" sz="half" idx="10"/>
          </p:nvPr>
        </p:nvSpPr>
        <p:spPr/>
        <p:txBody>
          <a:bodyPr/>
          <a:lstStyle/>
          <a:p>
            <a:fld id="{0AFDD723-832E-488C-90C7-DC8DEC9A9387}" type="datetimeFigureOut">
              <a:rPr lang="ko-KR" altLang="en-US" smtClean="0"/>
              <a:t>2023-06-16</a:t>
            </a:fld>
            <a:endParaRPr lang="ko-KR" altLang="en-US"/>
          </a:p>
        </p:txBody>
      </p:sp>
      <p:sp>
        <p:nvSpPr>
          <p:cNvPr id="3" name="바닥글 개체 틀 2">
            <a:extLst>
              <a:ext uri="{FF2B5EF4-FFF2-40B4-BE49-F238E27FC236}">
                <a16:creationId xmlns:a16="http://schemas.microsoft.com/office/drawing/2014/main" id="{71FDB0C8-F4BF-3498-E1D5-71E3F45D3B1C}"/>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F1E1A542-A112-16B0-4C41-0070105FA475}"/>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3994008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08E93D-4AE9-C854-D891-B69294A0FD0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A520B4F4-17AB-F263-BC38-9E7B1EE57B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2BFB7177-F04A-93F8-0B6C-FC696BCD1E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72EC30F-CBF4-95E0-10CA-47247636D471}"/>
              </a:ext>
            </a:extLst>
          </p:cNvPr>
          <p:cNvSpPr>
            <a:spLocks noGrp="1"/>
          </p:cNvSpPr>
          <p:nvPr>
            <p:ph type="dt" sz="half" idx="10"/>
          </p:nvPr>
        </p:nvSpPr>
        <p:spPr/>
        <p:txBody>
          <a:bodyPr/>
          <a:lstStyle/>
          <a:p>
            <a:fld id="{0AFDD723-832E-488C-90C7-DC8DEC9A9387}" type="datetimeFigureOut">
              <a:rPr lang="ko-KR" altLang="en-US" smtClean="0"/>
              <a:t>2023-06-16</a:t>
            </a:fld>
            <a:endParaRPr lang="ko-KR" altLang="en-US"/>
          </a:p>
        </p:txBody>
      </p:sp>
      <p:sp>
        <p:nvSpPr>
          <p:cNvPr id="6" name="바닥글 개체 틀 5">
            <a:extLst>
              <a:ext uri="{FF2B5EF4-FFF2-40B4-BE49-F238E27FC236}">
                <a16:creationId xmlns:a16="http://schemas.microsoft.com/office/drawing/2014/main" id="{66619F66-0877-4906-D689-459636E05F1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0CDAC3E-9F5A-23F4-90C1-042A3839B0BE}"/>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4145834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643CC1-0BAA-87E3-EB81-9E0A6F88EF1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3C128D51-A4A7-1262-5AB3-3E2FE4D4EE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8D1BF75-50AA-65EF-498A-E550426426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3F7F1E6-6954-7AB3-4B24-0EAF39B9169D}"/>
              </a:ext>
            </a:extLst>
          </p:cNvPr>
          <p:cNvSpPr>
            <a:spLocks noGrp="1"/>
          </p:cNvSpPr>
          <p:nvPr>
            <p:ph type="dt" sz="half" idx="10"/>
          </p:nvPr>
        </p:nvSpPr>
        <p:spPr/>
        <p:txBody>
          <a:bodyPr/>
          <a:lstStyle/>
          <a:p>
            <a:fld id="{0AFDD723-832E-488C-90C7-DC8DEC9A9387}" type="datetimeFigureOut">
              <a:rPr lang="ko-KR" altLang="en-US" smtClean="0"/>
              <a:t>2023-06-16</a:t>
            </a:fld>
            <a:endParaRPr lang="ko-KR" altLang="en-US"/>
          </a:p>
        </p:txBody>
      </p:sp>
      <p:sp>
        <p:nvSpPr>
          <p:cNvPr id="6" name="바닥글 개체 틀 5">
            <a:extLst>
              <a:ext uri="{FF2B5EF4-FFF2-40B4-BE49-F238E27FC236}">
                <a16:creationId xmlns:a16="http://schemas.microsoft.com/office/drawing/2014/main" id="{2143998B-56B0-7929-DF65-98E0B9FDF54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12712FF-AC5B-91CC-12EF-8437124F8895}"/>
              </a:ext>
            </a:extLst>
          </p:cNvPr>
          <p:cNvSpPr>
            <a:spLocks noGrp="1"/>
          </p:cNvSpPr>
          <p:nvPr>
            <p:ph type="sldNum" sz="quarter" idx="12"/>
          </p:nvPr>
        </p:nvSpPr>
        <p:spPr/>
        <p:txBody>
          <a:bodyPr/>
          <a:lstStyle/>
          <a:p>
            <a:fld id="{EA9987D3-25B1-4FF7-B247-0EE4CCD0B6D9}" type="slidenum">
              <a:rPr lang="ko-KR" altLang="en-US" smtClean="0"/>
              <a:t>‹#›</a:t>
            </a:fld>
            <a:endParaRPr lang="ko-KR" altLang="en-US"/>
          </a:p>
        </p:txBody>
      </p:sp>
    </p:spTree>
    <p:extLst>
      <p:ext uri="{BB962C8B-B14F-4D97-AF65-F5344CB8AC3E}">
        <p14:creationId xmlns:p14="http://schemas.microsoft.com/office/powerpoint/2010/main" val="2468611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8E4792F-A563-5EB9-5ADF-19A4DBEE95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7128DE4D-DEAE-D0F9-9B1E-340914C112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B160AE95-F269-341B-47CB-0A81F1A15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현대하모니 L" panose="02020603020101020101" pitchFamily="18" charset="-127"/>
                <a:ea typeface="현대하모니 L" panose="02020603020101020101" pitchFamily="18" charset="-127"/>
              </a:defRPr>
            </a:lvl1pPr>
          </a:lstStyle>
          <a:p>
            <a:fld id="{0AFDD723-832E-488C-90C7-DC8DEC9A9387}" type="datetimeFigureOut">
              <a:rPr lang="ko-KR" altLang="en-US" smtClean="0"/>
              <a:pPr/>
              <a:t>2023-06-16</a:t>
            </a:fld>
            <a:endParaRPr lang="ko-KR" altLang="en-US" dirty="0"/>
          </a:p>
        </p:txBody>
      </p:sp>
      <p:sp>
        <p:nvSpPr>
          <p:cNvPr id="5" name="바닥글 개체 틀 4">
            <a:extLst>
              <a:ext uri="{FF2B5EF4-FFF2-40B4-BE49-F238E27FC236}">
                <a16:creationId xmlns:a16="http://schemas.microsoft.com/office/drawing/2014/main" id="{B223880E-7B72-5152-C88B-6082164EE0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현대하모니 L" panose="02020603020101020101" pitchFamily="18" charset="-127"/>
                <a:ea typeface="현대하모니 L" panose="02020603020101020101" pitchFamily="18" charset="-127"/>
              </a:defRPr>
            </a:lvl1pPr>
          </a:lstStyle>
          <a:p>
            <a:endParaRPr lang="ko-KR" altLang="en-US" dirty="0"/>
          </a:p>
        </p:txBody>
      </p:sp>
      <p:sp>
        <p:nvSpPr>
          <p:cNvPr id="6" name="슬라이드 번호 개체 틀 5">
            <a:extLst>
              <a:ext uri="{FF2B5EF4-FFF2-40B4-BE49-F238E27FC236}">
                <a16:creationId xmlns:a16="http://schemas.microsoft.com/office/drawing/2014/main" id="{A9032456-40AD-2481-54C0-E80CFCFC3F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현대하모니 L" panose="02020603020101020101" pitchFamily="18" charset="-127"/>
                <a:ea typeface="현대하모니 L" panose="02020603020101020101" pitchFamily="18" charset="-127"/>
              </a:defRPr>
            </a:lvl1pPr>
          </a:lstStyle>
          <a:p>
            <a:fld id="{EA9987D3-25B1-4FF7-B247-0EE4CCD0B6D9}" type="slidenum">
              <a:rPr lang="ko-KR" altLang="en-US" smtClean="0"/>
              <a:pPr/>
              <a:t>‹#›</a:t>
            </a:fld>
            <a:endParaRPr lang="ko-KR" altLang="en-US" dirty="0"/>
          </a:p>
        </p:txBody>
      </p:sp>
    </p:spTree>
    <p:extLst>
      <p:ext uri="{BB962C8B-B14F-4D97-AF65-F5344CB8AC3E}">
        <p14:creationId xmlns:p14="http://schemas.microsoft.com/office/powerpoint/2010/main" val="1074491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1" hangingPunct="1">
        <a:lnSpc>
          <a:spcPct val="90000"/>
        </a:lnSpc>
        <a:spcBef>
          <a:spcPct val="0"/>
        </a:spcBef>
        <a:buNone/>
        <a:defRPr sz="4400" kern="1200">
          <a:solidFill>
            <a:schemeClr val="tx1"/>
          </a:solidFill>
          <a:latin typeface="현대하모니 L" panose="02020603020101020101" pitchFamily="18" charset="-127"/>
          <a:ea typeface="현대하모니 L" panose="02020603020101020101" pitchFamily="18"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현대하모니 L" panose="02020603020101020101" pitchFamily="18" charset="-127"/>
          <a:ea typeface="현대하모니 L" panose="02020603020101020101" pitchFamily="18"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현대하모니 L" panose="02020603020101020101" pitchFamily="18" charset="-127"/>
          <a:ea typeface="현대하모니 L" panose="02020603020101020101" pitchFamily="18"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현대하모니 L" panose="02020603020101020101" pitchFamily="18" charset="-127"/>
          <a:ea typeface="현대하모니 L" panose="02020603020101020101" pitchFamily="18"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현대하모니 L" panose="02020603020101020101" pitchFamily="18" charset="-127"/>
          <a:ea typeface="현대하모니 L" panose="02020603020101020101" pitchFamily="18"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현대하모니 L" panose="02020603020101020101" pitchFamily="18" charset="-127"/>
          <a:ea typeface="현대하모니 L" panose="02020603020101020101"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365129"/>
            <a:ext cx="10515600" cy="1325563"/>
          </a:xfrm>
          <a:prstGeom prst="rect">
            <a:avLst/>
          </a:prstGeom>
        </p:spPr>
        <p:txBody>
          <a:bodyPr vert="horz" lIns="91440" tIns="45720" rIns="91440" bIns="45720" rtlCol="0" anchor="ctr">
            <a:normAutofit/>
          </a:bodyPr>
          <a:lstStyle/>
          <a:p>
            <a:r>
              <a:rPr lang="ko-KR" altLang="en-US" dirty="0"/>
              <a:t>마스터 제목 스타일 편집</a:t>
            </a:r>
            <a:endParaRPr lang="en-US" dirty="0"/>
          </a:p>
        </p:txBody>
      </p:sp>
      <p:sp>
        <p:nvSpPr>
          <p:cNvPr id="3" name="Text Placeholder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endParaRPr lang="en-US" dirty="0"/>
          </a:p>
        </p:txBody>
      </p:sp>
      <p:sp>
        <p:nvSpPr>
          <p:cNvPr id="4" name="Date Placeholder 3"/>
          <p:cNvSpPr>
            <a:spLocks noGrp="1"/>
          </p:cNvSpPr>
          <p:nvPr>
            <p:ph type="dt" sz="half" idx="2"/>
          </p:nvPr>
        </p:nvSpPr>
        <p:spPr>
          <a:xfrm>
            <a:off x="838201" y="6356360"/>
            <a:ext cx="2743200" cy="365125"/>
          </a:xfrm>
          <a:prstGeom prst="rect">
            <a:avLst/>
          </a:prstGeom>
        </p:spPr>
        <p:txBody>
          <a:bodyPr vert="horz" lIns="91440" tIns="45720" rIns="91440" bIns="45720" rtlCol="0" anchor="ctr"/>
          <a:lstStyle>
            <a:lvl1pPr algn="l">
              <a:defRPr sz="1200">
                <a:solidFill>
                  <a:schemeClr val="tx1">
                    <a:tint val="75000"/>
                  </a:schemeClr>
                </a:solidFill>
                <a:ea typeface="현대하모니 L" panose="02020603020101020101" pitchFamily="18" charset="-127"/>
              </a:defRPr>
            </a:lvl1pPr>
          </a:lstStyle>
          <a:p>
            <a:fld id="{9D460505-449C-45A3-9235-9BA026FB7960}" type="datetimeFigureOut">
              <a:rPr lang="ko-KR" altLang="en-US" smtClean="0"/>
              <a:pPr/>
              <a:t>2023-06-16</a:t>
            </a:fld>
            <a:endParaRPr lang="ko-KR" altLang="en-US" dirty="0"/>
          </a:p>
        </p:txBody>
      </p:sp>
      <p:sp>
        <p:nvSpPr>
          <p:cNvPr id="5" name="Footer Placeholder 4"/>
          <p:cNvSpPr>
            <a:spLocks noGrp="1"/>
          </p:cNvSpPr>
          <p:nvPr>
            <p:ph type="ftr" sz="quarter" idx="3"/>
          </p:nvPr>
        </p:nvSpPr>
        <p:spPr>
          <a:xfrm>
            <a:off x="4038602" y="6356360"/>
            <a:ext cx="4114800" cy="365125"/>
          </a:xfrm>
          <a:prstGeom prst="rect">
            <a:avLst/>
          </a:prstGeom>
        </p:spPr>
        <p:txBody>
          <a:bodyPr vert="horz" lIns="91440" tIns="45720" rIns="91440" bIns="45720" rtlCol="0" anchor="ctr"/>
          <a:lstStyle>
            <a:lvl1pPr algn="ctr">
              <a:defRPr sz="1200">
                <a:solidFill>
                  <a:schemeClr val="tx1">
                    <a:tint val="75000"/>
                  </a:schemeClr>
                </a:solidFill>
                <a:ea typeface="현대하모니 L" panose="02020603020101020101" pitchFamily="18" charset="-127"/>
              </a:defRPr>
            </a:lvl1pPr>
          </a:lstStyle>
          <a:p>
            <a:endParaRPr lang="ko-KR" altLang="en-US" dirty="0"/>
          </a:p>
        </p:txBody>
      </p:sp>
      <p:sp>
        <p:nvSpPr>
          <p:cNvPr id="6" name="Slide Number Placeholder 5"/>
          <p:cNvSpPr>
            <a:spLocks noGrp="1"/>
          </p:cNvSpPr>
          <p:nvPr>
            <p:ph type="sldNum" sz="quarter" idx="4"/>
          </p:nvPr>
        </p:nvSpPr>
        <p:spPr>
          <a:xfrm>
            <a:off x="8610601" y="6356360"/>
            <a:ext cx="2743200" cy="365125"/>
          </a:xfrm>
          <a:prstGeom prst="rect">
            <a:avLst/>
          </a:prstGeom>
        </p:spPr>
        <p:txBody>
          <a:bodyPr vert="horz" lIns="91440" tIns="45720" rIns="91440" bIns="45720" rtlCol="0" anchor="ctr"/>
          <a:lstStyle>
            <a:lvl1pPr algn="r">
              <a:defRPr sz="1200">
                <a:solidFill>
                  <a:schemeClr val="tx1">
                    <a:tint val="75000"/>
                  </a:schemeClr>
                </a:solidFill>
                <a:ea typeface="현대하모니 L" panose="02020603020101020101" pitchFamily="18" charset="-127"/>
              </a:defRPr>
            </a:lvl1pPr>
          </a:lstStyle>
          <a:p>
            <a:fld id="{046BFC36-B9BE-4683-A35D-F5D874D482C2}" type="slidenum">
              <a:rPr lang="ko-KR" altLang="en-US" smtClean="0"/>
              <a:pPr/>
              <a:t>‹#›</a:t>
            </a:fld>
            <a:endParaRPr lang="ko-KR" altLang="en-US" dirty="0"/>
          </a:p>
        </p:txBody>
      </p:sp>
    </p:spTree>
    <p:extLst>
      <p:ext uri="{BB962C8B-B14F-4D97-AF65-F5344CB8AC3E}">
        <p14:creationId xmlns:p14="http://schemas.microsoft.com/office/powerpoint/2010/main" val="186255633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l" defTabSz="914263" rtl="0" eaLnBrk="1" latinLnBrk="1" hangingPunct="1">
        <a:lnSpc>
          <a:spcPct val="90000"/>
        </a:lnSpc>
        <a:spcBef>
          <a:spcPct val="0"/>
        </a:spcBef>
        <a:buNone/>
        <a:defRPr sz="4399" kern="1200">
          <a:solidFill>
            <a:schemeClr val="tx1"/>
          </a:solidFill>
          <a:latin typeface="+mj-lt"/>
          <a:ea typeface="현대하모니 L" panose="02020603020101020101" pitchFamily="18" charset="-127"/>
          <a:cs typeface="+mj-cs"/>
        </a:defRPr>
      </a:lvl1pPr>
    </p:titleStyle>
    <p:bodyStyle>
      <a:lvl1pPr marL="228566" indent="-228566" algn="l" defTabSz="914263"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현대하모니 L" panose="02020603020101020101" pitchFamily="18" charset="-127"/>
          <a:cs typeface="+mn-cs"/>
        </a:defRPr>
      </a:lvl1pPr>
      <a:lvl2pPr marL="685697" indent="-228566" algn="l" defTabSz="914263"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현대하모니 L" panose="02020603020101020101" pitchFamily="18" charset="-127"/>
          <a:cs typeface="+mn-cs"/>
        </a:defRPr>
      </a:lvl2pPr>
      <a:lvl3pPr marL="1142829" indent="-228566" algn="l" defTabSz="914263"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현대하모니 L" panose="02020603020101020101" pitchFamily="18" charset="-127"/>
          <a:cs typeface="+mn-cs"/>
        </a:defRPr>
      </a:lvl3pPr>
      <a:lvl4pPr marL="1599960" indent="-228566" algn="l" defTabSz="914263"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현대하모니 L" panose="02020603020101020101" pitchFamily="18" charset="-127"/>
          <a:cs typeface="+mn-cs"/>
        </a:defRPr>
      </a:lvl4pPr>
      <a:lvl5pPr marL="2057092" indent="-228566" algn="l" defTabSz="914263"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현대하모니 L" panose="02020603020101020101" pitchFamily="18" charset="-127"/>
          <a:cs typeface="+mn-cs"/>
        </a:defRPr>
      </a:lvl5pPr>
      <a:lvl6pPr marL="2514224" indent="-228566" algn="l" defTabSz="914263"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55" indent="-228566" algn="l" defTabSz="914263"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89" indent="-228566" algn="l" defTabSz="914263"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19" indent="-228566" algn="l" defTabSz="914263"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63" rtl="0" eaLnBrk="1" latinLnBrk="1" hangingPunct="1">
        <a:defRPr sz="1800" kern="1200">
          <a:solidFill>
            <a:schemeClr val="tx1"/>
          </a:solidFill>
          <a:latin typeface="+mn-lt"/>
          <a:ea typeface="+mn-ea"/>
          <a:cs typeface="+mn-cs"/>
        </a:defRPr>
      </a:lvl1pPr>
      <a:lvl2pPr marL="457131" algn="l" defTabSz="914263" rtl="0" eaLnBrk="1" latinLnBrk="1" hangingPunct="1">
        <a:defRPr sz="1800" kern="1200">
          <a:solidFill>
            <a:schemeClr val="tx1"/>
          </a:solidFill>
          <a:latin typeface="+mn-lt"/>
          <a:ea typeface="+mn-ea"/>
          <a:cs typeface="+mn-cs"/>
        </a:defRPr>
      </a:lvl2pPr>
      <a:lvl3pPr marL="914263" algn="l" defTabSz="914263" rtl="0" eaLnBrk="1" latinLnBrk="1" hangingPunct="1">
        <a:defRPr sz="1800" kern="1200">
          <a:solidFill>
            <a:schemeClr val="tx1"/>
          </a:solidFill>
          <a:latin typeface="+mn-lt"/>
          <a:ea typeface="+mn-ea"/>
          <a:cs typeface="+mn-cs"/>
        </a:defRPr>
      </a:lvl3pPr>
      <a:lvl4pPr marL="1371395" algn="l" defTabSz="914263" rtl="0" eaLnBrk="1" latinLnBrk="1" hangingPunct="1">
        <a:defRPr sz="1800" kern="1200">
          <a:solidFill>
            <a:schemeClr val="tx1"/>
          </a:solidFill>
          <a:latin typeface="+mn-lt"/>
          <a:ea typeface="+mn-ea"/>
          <a:cs typeface="+mn-cs"/>
        </a:defRPr>
      </a:lvl4pPr>
      <a:lvl5pPr marL="1828524" algn="l" defTabSz="914263" rtl="0" eaLnBrk="1" latinLnBrk="1" hangingPunct="1">
        <a:defRPr sz="1800" kern="1200">
          <a:solidFill>
            <a:schemeClr val="tx1"/>
          </a:solidFill>
          <a:latin typeface="+mn-lt"/>
          <a:ea typeface="+mn-ea"/>
          <a:cs typeface="+mn-cs"/>
        </a:defRPr>
      </a:lvl5pPr>
      <a:lvl6pPr marL="2285660" algn="l" defTabSz="914263" rtl="0" eaLnBrk="1" latinLnBrk="1" hangingPunct="1">
        <a:defRPr sz="1800" kern="1200">
          <a:solidFill>
            <a:schemeClr val="tx1"/>
          </a:solidFill>
          <a:latin typeface="+mn-lt"/>
          <a:ea typeface="+mn-ea"/>
          <a:cs typeface="+mn-cs"/>
        </a:defRPr>
      </a:lvl6pPr>
      <a:lvl7pPr marL="2742791" algn="l" defTabSz="914263" rtl="0" eaLnBrk="1" latinLnBrk="1" hangingPunct="1">
        <a:defRPr sz="1800" kern="1200">
          <a:solidFill>
            <a:schemeClr val="tx1"/>
          </a:solidFill>
          <a:latin typeface="+mn-lt"/>
          <a:ea typeface="+mn-ea"/>
          <a:cs typeface="+mn-cs"/>
        </a:defRPr>
      </a:lvl7pPr>
      <a:lvl8pPr marL="3199924" algn="l" defTabSz="914263" rtl="0" eaLnBrk="1" latinLnBrk="1" hangingPunct="1">
        <a:defRPr sz="1800" kern="1200">
          <a:solidFill>
            <a:schemeClr val="tx1"/>
          </a:solidFill>
          <a:latin typeface="+mn-lt"/>
          <a:ea typeface="+mn-ea"/>
          <a:cs typeface="+mn-cs"/>
        </a:defRPr>
      </a:lvl8pPr>
      <a:lvl9pPr marL="3657053" algn="l" defTabSz="914263"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5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40.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3.png"/><Relationship Id="rId11"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220.png"/><Relationship Id="rId4" Type="http://schemas.openxmlformats.org/officeDocument/2006/relationships/image" Target="../media/image160.png"/><Relationship Id="rId9" Type="http://schemas.openxmlformats.org/officeDocument/2006/relationships/image" Target="../media/image210.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430.png"/><Relationship Id="rId5" Type="http://schemas.openxmlformats.org/officeDocument/2006/relationships/image" Target="../media/image13.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14.xml"/><Relationship Id="rId7" Type="http://schemas.openxmlformats.org/officeDocument/2006/relationships/image" Target="../media/image4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470.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gif"/><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ChangeArrowheads="1"/>
          </p:cNvSpPr>
          <p:nvPr/>
        </p:nvSpPr>
        <p:spPr bwMode="auto">
          <a:xfrm>
            <a:off x="2603239" y="4057766"/>
            <a:ext cx="6984829" cy="164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150000"/>
              </a:lnSpc>
            </a:pPr>
            <a:r>
              <a:rPr lang="en-US" altLang="ko-KR"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2023. 6. 16</a:t>
            </a:r>
          </a:p>
          <a:p>
            <a:pPr algn="ctr">
              <a:lnSpc>
                <a:spcPct val="150000"/>
              </a:lnSpc>
            </a:pPr>
            <a:r>
              <a:rPr lang="en-US" altLang="ko-KR" dirty="0" err="1">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Handong</a:t>
            </a:r>
            <a:r>
              <a:rPr lang="en-US" altLang="ko-KR"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Global University</a:t>
            </a:r>
          </a:p>
          <a:p>
            <a:pPr algn="ctr">
              <a:lnSpc>
                <a:spcPct val="150000"/>
              </a:lnSpc>
            </a:pPr>
            <a:r>
              <a:rPr lang="en-US" altLang="ko-KR"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21800774 Min-Woong Han</a:t>
            </a:r>
          </a:p>
          <a:p>
            <a:pPr algn="ctr">
              <a:lnSpc>
                <a:spcPct val="150000"/>
              </a:lnSpc>
            </a:pPr>
            <a:r>
              <a:rPr lang="en-US" altLang="ko-KR"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21800805 Seung-</a:t>
            </a:r>
            <a:r>
              <a:rPr lang="en-US" altLang="ko-KR" dirty="0" err="1">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Eun</a:t>
            </a:r>
            <a:r>
              <a:rPr lang="en-US" altLang="ko-KR"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Hwang</a:t>
            </a:r>
          </a:p>
        </p:txBody>
      </p:sp>
      <p:sp>
        <p:nvSpPr>
          <p:cNvPr id="9219" name="Text Box 50"/>
          <p:cNvSpPr txBox="1">
            <a:spLocks noChangeArrowheads="1"/>
          </p:cNvSpPr>
          <p:nvPr/>
        </p:nvSpPr>
        <p:spPr bwMode="auto">
          <a:xfrm>
            <a:off x="2024351" y="1349186"/>
            <a:ext cx="8142607" cy="981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5728" tIns="47862" rIns="95728" bIns="47862">
            <a:spAutoFit/>
          </a:bodyPr>
          <a:lstStyle>
            <a:lvl1pPr defTabSz="957263" eaLnBrk="0" hangingPunct="0">
              <a:defRPr kumimoji="1">
                <a:solidFill>
                  <a:schemeClr val="tx1"/>
                </a:solidFill>
                <a:latin typeface="맑은 고딕" pitchFamily="50" charset="-127"/>
                <a:ea typeface="굴림" pitchFamily="50" charset="-127"/>
              </a:defRPr>
            </a:lvl1pPr>
            <a:lvl2pPr marL="742950" indent="-285750" defTabSz="957263" eaLnBrk="0" hangingPunct="0">
              <a:defRPr kumimoji="1">
                <a:solidFill>
                  <a:schemeClr val="tx1"/>
                </a:solidFill>
                <a:latin typeface="맑은 고딕" pitchFamily="50" charset="-127"/>
                <a:ea typeface="굴림" pitchFamily="50" charset="-127"/>
              </a:defRPr>
            </a:lvl2pPr>
            <a:lvl3pPr marL="1143000" indent="-228600" defTabSz="957263" eaLnBrk="0" hangingPunct="0">
              <a:defRPr kumimoji="1">
                <a:solidFill>
                  <a:schemeClr val="tx1"/>
                </a:solidFill>
                <a:latin typeface="맑은 고딕" pitchFamily="50" charset="-127"/>
                <a:ea typeface="굴림" pitchFamily="50" charset="-127"/>
              </a:defRPr>
            </a:lvl3pPr>
            <a:lvl4pPr marL="1600200" indent="-228600" defTabSz="957263" eaLnBrk="0" hangingPunct="0">
              <a:defRPr kumimoji="1">
                <a:solidFill>
                  <a:schemeClr val="tx1"/>
                </a:solidFill>
                <a:latin typeface="맑은 고딕" pitchFamily="50" charset="-127"/>
                <a:ea typeface="굴림" pitchFamily="50" charset="-127"/>
              </a:defRPr>
            </a:lvl4pPr>
            <a:lvl5pPr marL="2057400" indent="-228600" defTabSz="957263" eaLnBrk="0" hangingPunct="0">
              <a:defRPr kumimoji="1">
                <a:solidFill>
                  <a:schemeClr val="tx1"/>
                </a:solidFill>
                <a:latin typeface="맑은 고딕" pitchFamily="50" charset="-127"/>
                <a:ea typeface="굴림" pitchFamily="50" charset="-127"/>
              </a:defRPr>
            </a:lvl5pPr>
            <a:lvl6pPr marL="2514600" indent="-228600" defTabSz="957263" eaLnBrk="0" fontAlgn="base" hangingPunct="0">
              <a:spcBef>
                <a:spcPct val="0"/>
              </a:spcBef>
              <a:spcAft>
                <a:spcPct val="0"/>
              </a:spcAft>
              <a:defRPr kumimoji="1">
                <a:solidFill>
                  <a:schemeClr val="tx1"/>
                </a:solidFill>
                <a:latin typeface="맑은 고딕" pitchFamily="50" charset="-127"/>
                <a:ea typeface="굴림" pitchFamily="50" charset="-127"/>
              </a:defRPr>
            </a:lvl6pPr>
            <a:lvl7pPr marL="2971800" indent="-228600" defTabSz="957263" eaLnBrk="0" fontAlgn="base" hangingPunct="0">
              <a:spcBef>
                <a:spcPct val="0"/>
              </a:spcBef>
              <a:spcAft>
                <a:spcPct val="0"/>
              </a:spcAft>
              <a:defRPr kumimoji="1">
                <a:solidFill>
                  <a:schemeClr val="tx1"/>
                </a:solidFill>
                <a:latin typeface="맑은 고딕" pitchFamily="50" charset="-127"/>
                <a:ea typeface="굴림" pitchFamily="50" charset="-127"/>
              </a:defRPr>
            </a:lvl7pPr>
            <a:lvl8pPr marL="3429000" indent="-228600" defTabSz="957263" eaLnBrk="0" fontAlgn="base" hangingPunct="0">
              <a:spcBef>
                <a:spcPct val="0"/>
              </a:spcBef>
              <a:spcAft>
                <a:spcPct val="0"/>
              </a:spcAft>
              <a:defRPr kumimoji="1">
                <a:solidFill>
                  <a:schemeClr val="tx1"/>
                </a:solidFill>
                <a:latin typeface="맑은 고딕" pitchFamily="50" charset="-127"/>
                <a:ea typeface="굴림" pitchFamily="50" charset="-127"/>
              </a:defRPr>
            </a:lvl8pPr>
            <a:lvl9pPr marL="3886200" indent="-228600" defTabSz="957263" eaLnBrk="0" fontAlgn="base" hangingPunct="0">
              <a:spcBef>
                <a:spcPct val="0"/>
              </a:spcBef>
              <a:spcAft>
                <a:spcPct val="0"/>
              </a:spcAft>
              <a:defRPr kumimoji="1">
                <a:solidFill>
                  <a:schemeClr val="tx1"/>
                </a:solidFill>
                <a:latin typeface="맑은 고딕" pitchFamily="50" charset="-127"/>
                <a:ea typeface="굴림" pitchFamily="50" charset="-127"/>
              </a:defRPr>
            </a:lvl9pPr>
          </a:lstStyle>
          <a:p>
            <a:pPr algn="ctr" fontAlgn="base" latinLnBrk="0">
              <a:lnSpc>
                <a:spcPct val="150000"/>
              </a:lnSpc>
            </a:pPr>
            <a:r>
              <a:rPr lang="en-US" altLang="ko-KR" sz="4400" b="1" dirty="0">
                <a:solidFill>
                  <a:srgbClr val="000000"/>
                </a:solidFill>
                <a:latin typeface="현대하모니 L" panose="02020603020101020101" pitchFamily="18" charset="-127"/>
                <a:ea typeface="현대하모니 L" panose="02020603020101020101" pitchFamily="18" charset="-127"/>
                <a:cs typeface="함초롬바탕" panose="02030604000101010101" pitchFamily="18" charset="-127"/>
              </a:rPr>
              <a:t>DLIP</a:t>
            </a:r>
            <a:r>
              <a:rPr lang="ko-KR" altLang="en-US" sz="4400" b="1" dirty="0">
                <a:solidFill>
                  <a:srgbClr val="000000"/>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4400" b="1" dirty="0">
                <a:solidFill>
                  <a:srgbClr val="000000"/>
                </a:solidFill>
                <a:latin typeface="현대하모니 L" panose="02020603020101020101" pitchFamily="18" charset="-127"/>
                <a:ea typeface="현대하모니 L" panose="02020603020101020101" pitchFamily="18" charset="-127"/>
                <a:cs typeface="함초롬바탕" panose="02030604000101010101" pitchFamily="18" charset="-127"/>
              </a:rPr>
              <a:t>Final Project</a:t>
            </a:r>
            <a:endParaRPr lang="ko-KR" altLang="en-US" sz="4400" b="1" dirty="0">
              <a:solidFill>
                <a:srgbClr val="000000"/>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2" name="TextBox 1">
            <a:extLst>
              <a:ext uri="{FF2B5EF4-FFF2-40B4-BE49-F238E27FC236}">
                <a16:creationId xmlns:a16="http://schemas.microsoft.com/office/drawing/2014/main" id="{BB477D13-D900-708C-F7D2-3991C4C4FD5A}"/>
              </a:ext>
            </a:extLst>
          </p:cNvPr>
          <p:cNvSpPr txBox="1"/>
          <p:nvPr/>
        </p:nvSpPr>
        <p:spPr>
          <a:xfrm>
            <a:off x="1550126" y="2926080"/>
            <a:ext cx="9109165" cy="858761"/>
          </a:xfrm>
          <a:prstGeom prst="rect">
            <a:avLst/>
          </a:prstGeom>
          <a:noFill/>
        </p:spPr>
        <p:txBody>
          <a:bodyPr wrap="square" rtlCol="0">
            <a:spAutoFit/>
          </a:bodyPr>
          <a:lstStyle/>
          <a:p>
            <a:pPr algn="ctr">
              <a:lnSpc>
                <a:spcPct val="150000"/>
              </a:lnSpc>
            </a:pPr>
            <a:r>
              <a:rPr lang="en-US" altLang="ko-KR" b="1" dirty="0">
                <a:latin typeface="현대하모니 L" panose="02020603020101020101" pitchFamily="18" charset="-127"/>
                <a:ea typeface="현대하모니 L" panose="02020603020101020101" pitchFamily="18" charset="-127"/>
              </a:rPr>
              <a:t>Implementation of emergency braking system for autonomous vehicles </a:t>
            </a:r>
          </a:p>
          <a:p>
            <a:pPr algn="ctr">
              <a:lnSpc>
                <a:spcPct val="150000"/>
              </a:lnSpc>
            </a:pPr>
            <a:r>
              <a:rPr lang="en-US" altLang="ko-KR" b="1" dirty="0">
                <a:latin typeface="현대하모니 L" panose="02020603020101020101" pitchFamily="18" charset="-127"/>
                <a:ea typeface="현대하모니 L" panose="02020603020101020101" pitchFamily="18" charset="-127"/>
              </a:rPr>
              <a:t>using deep learning and sensor calibration</a:t>
            </a:r>
            <a:endParaRPr lang="ko-KR" altLang="en-US" b="1" dirty="0">
              <a:latin typeface="현대하모니 L" panose="02020603020101020101" pitchFamily="18" charset="-127"/>
              <a:ea typeface="현대하모니 L" panose="02020603020101020101" pitchFamily="18" charset="-127"/>
            </a:endParaRPr>
          </a:p>
        </p:txBody>
      </p:sp>
      <p:sp>
        <p:nvSpPr>
          <p:cNvPr id="4" name="TextBox 3">
            <a:extLst>
              <a:ext uri="{FF2B5EF4-FFF2-40B4-BE49-F238E27FC236}">
                <a16:creationId xmlns:a16="http://schemas.microsoft.com/office/drawing/2014/main" id="{D4D51518-C6DB-74FD-34BB-E17A20DD312C}"/>
              </a:ext>
            </a:extLst>
          </p:cNvPr>
          <p:cNvSpPr txBox="1"/>
          <p:nvPr/>
        </p:nvSpPr>
        <p:spPr>
          <a:xfrm>
            <a:off x="6592" y="6209990"/>
            <a:ext cx="4035517" cy="443263"/>
          </a:xfrm>
          <a:prstGeom prst="rect">
            <a:avLst/>
          </a:prstGeom>
          <a:noFill/>
        </p:spPr>
        <p:txBody>
          <a:bodyPr wrap="square">
            <a:spAutoFit/>
          </a:bodyPr>
          <a:lstStyle/>
          <a:p>
            <a:pPr algn="ctr">
              <a:lnSpc>
                <a:spcPct val="150000"/>
              </a:lnSpc>
            </a:pPr>
            <a:r>
              <a:rPr lang="en-US" altLang="ko-KR"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Advisor : prof. Young-</a:t>
            </a:r>
            <a:r>
              <a:rPr lang="en-US" altLang="ko-KR" dirty="0" err="1">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Keun</a:t>
            </a:r>
            <a:r>
              <a:rPr lang="en-US" altLang="ko-KR"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Kim</a:t>
            </a:r>
          </a:p>
        </p:txBody>
      </p:sp>
    </p:spTree>
    <p:extLst>
      <p:ext uri="{BB962C8B-B14F-4D97-AF65-F5344CB8AC3E}">
        <p14:creationId xmlns:p14="http://schemas.microsoft.com/office/powerpoint/2010/main" val="1385352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D138B0-ED33-CA3E-D4AD-0552A99CE737}"/>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mn-ea"/>
                <a:cs typeface="함초롬바탕" panose="02030604000101010101" pitchFamily="18" charset="-127"/>
              </a:rPr>
              <a:t>▣ </a:t>
            </a:r>
            <a:r>
              <a:rPr lang="en-US" altLang="ko-KR" sz="2400" dirty="0">
                <a:solidFill>
                  <a:prstClr val="black"/>
                </a:solidFill>
                <a:latin typeface="+mn-ea"/>
                <a:cs typeface="함초롬바탕" panose="02030604000101010101" pitchFamily="18" charset="-127"/>
              </a:rPr>
              <a:t>Sensor calibration</a:t>
            </a:r>
            <a:endParaRPr lang="ko-KR" altLang="en-US" sz="2400" dirty="0">
              <a:solidFill>
                <a:prstClr val="black"/>
              </a:solidFill>
              <a:latin typeface="+mn-ea"/>
              <a:cs typeface="함초롬바탕" panose="02030604000101010101" pitchFamily="18" charset="-127"/>
            </a:endParaRPr>
          </a:p>
        </p:txBody>
      </p:sp>
      <p:sp>
        <p:nvSpPr>
          <p:cNvPr id="4" name="AutoShape 2">
            <a:extLst>
              <a:ext uri="{FF2B5EF4-FFF2-40B4-BE49-F238E27FC236}">
                <a16:creationId xmlns:a16="http://schemas.microsoft.com/office/drawing/2014/main" id="{44467277-53EA-BA7A-83BC-7AF91A2096DD}"/>
              </a:ext>
            </a:extLst>
          </p:cNvPr>
          <p:cNvSpPr>
            <a:spLocks noChangeArrowheads="1"/>
          </p:cNvSpPr>
          <p:nvPr/>
        </p:nvSpPr>
        <p:spPr bwMode="auto">
          <a:xfrm>
            <a:off x="422745" y="942802"/>
            <a:ext cx="3739680"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mn-ea"/>
                <a:cs typeface="함초롬바탕" panose="02030604000101010101" pitchFamily="18" charset="-127"/>
              </a:rPr>
              <a:t>Extrinsic matrix (detailed process)</a:t>
            </a:r>
          </a:p>
        </p:txBody>
      </p:sp>
      <p:grpSp>
        <p:nvGrpSpPr>
          <p:cNvPr id="52" name="그룹 51">
            <a:extLst>
              <a:ext uri="{FF2B5EF4-FFF2-40B4-BE49-F238E27FC236}">
                <a16:creationId xmlns:a16="http://schemas.microsoft.com/office/drawing/2014/main" id="{B20F6F59-1E6D-E075-963D-5B4AA78F9188}"/>
              </a:ext>
            </a:extLst>
          </p:cNvPr>
          <p:cNvGrpSpPr/>
          <p:nvPr/>
        </p:nvGrpSpPr>
        <p:grpSpPr>
          <a:xfrm>
            <a:off x="44039" y="1868863"/>
            <a:ext cx="5268681" cy="3870208"/>
            <a:chOff x="422745" y="1650134"/>
            <a:chExt cx="5268681" cy="3870208"/>
          </a:xfrm>
        </p:grpSpPr>
        <p:pic>
          <p:nvPicPr>
            <p:cNvPr id="6" name="그림 5">
              <a:extLst>
                <a:ext uri="{FF2B5EF4-FFF2-40B4-BE49-F238E27FC236}">
                  <a16:creationId xmlns:a16="http://schemas.microsoft.com/office/drawing/2014/main" id="{842AC744-063F-2E32-D023-0A83B45C9675}"/>
                </a:ext>
              </a:extLst>
            </p:cNvPr>
            <p:cNvPicPr>
              <a:picLocks noChangeAspect="1"/>
            </p:cNvPicPr>
            <p:nvPr/>
          </p:nvPicPr>
          <p:blipFill>
            <a:blip r:embed="rId3"/>
            <a:stretch>
              <a:fillRect/>
            </a:stretch>
          </p:blipFill>
          <p:spPr>
            <a:xfrm>
              <a:off x="422745" y="1650134"/>
              <a:ext cx="5268681" cy="199836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645A90B-D110-F255-2F84-3E025C76BF9A}"/>
                    </a:ext>
                  </a:extLst>
                </p:cNvPr>
                <p:cNvSpPr txBox="1"/>
                <p:nvPr/>
              </p:nvSpPr>
              <p:spPr>
                <a:xfrm>
                  <a:off x="1053470" y="3429000"/>
                  <a:ext cx="4424288" cy="2091342"/>
                </a:xfrm>
                <a:prstGeom prst="rect">
                  <a:avLst/>
                </a:prstGeom>
                <a:noFill/>
              </p:spPr>
              <p:txBody>
                <a:bodyPr wrap="none" lIns="0" tIns="0" rIns="0" bIns="0" rtlCol="0">
                  <a:spAutoFit/>
                </a:bodyPr>
                <a:lstStyle/>
                <a:p>
                  <a:pPr>
                    <a:lnSpc>
                      <a:spcPct val="200000"/>
                    </a:lnSpc>
                  </a:pPr>
                  <a14:m>
                    <m:oMathPara xmlns:m="http://schemas.openxmlformats.org/officeDocument/2006/math">
                      <m:oMathParaPr>
                        <m:jc m:val="centerGroup"/>
                      </m:oMathParaPr>
                      <m:oMath xmlns:m="http://schemas.openxmlformats.org/officeDocument/2006/math">
                        <m:r>
                          <a:rPr lang="ko-KR" altLang="en-US" sz="1600" i="1" smtClean="0">
                            <a:latin typeface="Cambria Math" panose="02040503050406030204" pitchFamily="18" charset="0"/>
                          </a:rPr>
                          <m:t>𝛽</m:t>
                        </m:r>
                        <m:r>
                          <a:rPr lang="en-US" altLang="ko-KR" sz="1600" b="0" i="1" smtClean="0">
                            <a:latin typeface="Cambria Math" panose="02040503050406030204" pitchFamily="18" charset="0"/>
                          </a:rPr>
                          <m:t>=</m:t>
                        </m:r>
                        <m:func>
                          <m:funcPr>
                            <m:ctrlPr>
                              <a:rPr lang="en-US" altLang="ko-KR" sz="1600" b="0" i="1" smtClean="0">
                                <a:latin typeface="Cambria Math" panose="02040503050406030204" pitchFamily="18" charset="0"/>
                              </a:rPr>
                            </m:ctrlPr>
                          </m:funcPr>
                          <m:fName>
                            <m:r>
                              <m:rPr>
                                <m:sty m:val="p"/>
                              </m:rPr>
                              <a:rPr lang="en-US" altLang="ko-KR" sz="1600" b="0" i="0" smtClean="0">
                                <a:latin typeface="Cambria Math" panose="02040503050406030204" pitchFamily="18" charset="0"/>
                              </a:rPr>
                              <m:t>atan</m:t>
                            </m:r>
                          </m:fName>
                          <m:e>
                            <m:d>
                              <m:dPr>
                                <m:ctrlPr>
                                  <a:rPr lang="en-US" altLang="ko-KR" sz="1600" b="0" i="1" smtClean="0">
                                    <a:latin typeface="Cambria Math" panose="02040503050406030204" pitchFamily="18" charset="0"/>
                                  </a:rPr>
                                </m:ctrlPr>
                              </m:dPr>
                              <m:e>
                                <m:f>
                                  <m:fPr>
                                    <m:ctrlPr>
                                      <a:rPr lang="en-US" altLang="ko-KR" sz="1600" b="0" i="1" smtClean="0">
                                        <a:latin typeface="Cambria Math" panose="02040503050406030204" pitchFamily="18" charset="0"/>
                                      </a:rPr>
                                    </m:ctrlPr>
                                  </m:fPr>
                                  <m:num>
                                    <m:r>
                                      <a:rPr lang="en-US" altLang="ko-KR" sz="1600" b="0" i="1" smtClean="0">
                                        <a:latin typeface="Cambria Math" panose="02040503050406030204" pitchFamily="18" charset="0"/>
                                      </a:rPr>
                                      <m:t>h𝑒𝑖𝑔h𝑡</m:t>
                                    </m:r>
                                  </m:num>
                                  <m:den>
                                    <m:r>
                                      <a:rPr lang="en-US" altLang="ko-KR" sz="1600" b="0" i="1" smtClean="0">
                                        <a:latin typeface="Cambria Math" panose="02040503050406030204" pitchFamily="18" charset="0"/>
                                      </a:rPr>
                                      <m:t>𝑟𝑒𝑐𝑒𝑑𝑒</m:t>
                                    </m:r>
                                  </m:den>
                                </m:f>
                              </m:e>
                            </m:d>
                            <m:r>
                              <a:rPr lang="en-US" altLang="ko-KR" sz="1600" b="0" i="1" smtClean="0">
                                <a:latin typeface="Cambria Math" panose="02040503050406030204" pitchFamily="18" charset="0"/>
                              </a:rPr>
                              <m:t>,  </m:t>
                            </m:r>
                            <m:r>
                              <a:rPr lang="en-US" altLang="ko-KR" sz="1600" b="0" i="1" smtClean="0">
                                <a:latin typeface="Cambria Math" panose="02040503050406030204" pitchFamily="18" charset="0"/>
                              </a:rPr>
                              <m:t>𝑋</m:t>
                            </m:r>
                            <m:r>
                              <a:rPr lang="en-US" altLang="ko-KR" sz="1600" b="0" i="1" smtClean="0">
                                <a:latin typeface="Cambria Math" panose="02040503050406030204" pitchFamily="18" charset="0"/>
                              </a:rPr>
                              <m:t>=</m:t>
                            </m:r>
                          </m:e>
                        </m:func>
                        <m:rad>
                          <m:radPr>
                            <m:degHide m:val="on"/>
                            <m:ctrlPr>
                              <a:rPr lang="en-US" altLang="ko-KR" sz="1600" b="0" i="1" smtClean="0">
                                <a:latin typeface="Cambria Math" panose="02040503050406030204" pitchFamily="18" charset="0"/>
                              </a:rPr>
                            </m:ctrlPr>
                          </m:radPr>
                          <m:deg/>
                          <m:e>
                            <m:sSup>
                              <m:sSupPr>
                                <m:ctrlPr>
                                  <a:rPr lang="en-US" altLang="ko-KR" sz="1600" b="0" i="1" smtClean="0">
                                    <a:latin typeface="Cambria Math" panose="02040503050406030204" pitchFamily="18" charset="0"/>
                                  </a:rPr>
                                </m:ctrlPr>
                              </m:sSupPr>
                              <m:e>
                                <m:r>
                                  <a:rPr lang="en-US" altLang="ko-KR" sz="1600" b="0" i="1" smtClean="0">
                                    <a:latin typeface="Cambria Math" panose="02040503050406030204" pitchFamily="18" charset="0"/>
                                  </a:rPr>
                                  <m:t>𝑟</m:t>
                                </m:r>
                                <m:r>
                                  <a:rPr lang="en-US" altLang="ko-KR" sz="1600" i="1">
                                    <a:latin typeface="Cambria Math" panose="02040503050406030204" pitchFamily="18" charset="0"/>
                                  </a:rPr>
                                  <m:t>𝑒𝑐𝑒𝑑𝑒</m:t>
                                </m:r>
                              </m:e>
                              <m:sup>
                                <m:r>
                                  <a:rPr lang="en-US" altLang="ko-KR" sz="1600" b="0" i="1" smtClean="0">
                                    <a:latin typeface="Cambria Math" panose="02040503050406030204" pitchFamily="18" charset="0"/>
                                  </a:rPr>
                                  <m:t>2</m:t>
                                </m:r>
                              </m:sup>
                            </m:sSup>
                            <m:r>
                              <a:rPr lang="en-US" altLang="ko-KR" sz="1600" b="0" i="1" smtClean="0">
                                <a:latin typeface="Cambria Math" panose="02040503050406030204" pitchFamily="18" charset="0"/>
                              </a:rPr>
                              <m:t>+</m:t>
                            </m:r>
                            <m:sSup>
                              <m:sSupPr>
                                <m:ctrlPr>
                                  <a:rPr lang="en-US" altLang="ko-KR" sz="1600" b="0" i="1" smtClean="0">
                                    <a:latin typeface="Cambria Math" panose="02040503050406030204" pitchFamily="18" charset="0"/>
                                  </a:rPr>
                                </m:ctrlPr>
                              </m:sSupPr>
                              <m:e>
                                <m:r>
                                  <a:rPr lang="en-US" altLang="ko-KR" sz="1600" b="0" i="1" smtClean="0">
                                    <a:latin typeface="Cambria Math" panose="02040503050406030204" pitchFamily="18" charset="0"/>
                                  </a:rPr>
                                  <m:t>h𝑒𝑖𝑔h𝑡</m:t>
                                </m:r>
                              </m:e>
                              <m:sup>
                                <m:r>
                                  <a:rPr lang="en-US" altLang="ko-KR" sz="1600" b="0" i="1" smtClean="0">
                                    <a:latin typeface="Cambria Math" panose="02040503050406030204" pitchFamily="18" charset="0"/>
                                  </a:rPr>
                                  <m:t>2</m:t>
                                </m:r>
                              </m:sup>
                            </m:sSup>
                          </m:e>
                        </m:rad>
                      </m:oMath>
                    </m:oMathPara>
                  </a14:m>
                  <a:endParaRPr lang="en-US" altLang="ko-KR" sz="1600" b="0" dirty="0"/>
                </a:p>
                <a:p>
                  <a:pPr>
                    <a:lnSpc>
                      <a:spcPct val="200000"/>
                    </a:lnSpc>
                  </a:pPr>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𝑟𝑒𝑎𝑙</m:t>
                        </m:r>
                        <m:r>
                          <a:rPr lang="en-US" altLang="ko-KR" sz="1600" b="0" i="1" smtClean="0">
                            <a:latin typeface="Cambria Math" panose="02040503050406030204" pitchFamily="18" charset="0"/>
                          </a:rPr>
                          <m:t> </m:t>
                        </m:r>
                        <m:r>
                          <a:rPr lang="en-US" altLang="ko-KR" sz="1600" b="0" i="1" smtClean="0">
                            <a:latin typeface="Cambria Math" panose="02040503050406030204" pitchFamily="18" charset="0"/>
                          </a:rPr>
                          <m:t>h𝑒𝑖𝑔h𝑡</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𝑋</m:t>
                        </m:r>
                        <m:r>
                          <a:rPr lang="en-US" altLang="ko-KR" sz="1600" b="0" i="1" smtClean="0">
                            <a:latin typeface="Cambria Math" panose="02040503050406030204" pitchFamily="18" charset="0"/>
                          </a:rPr>
                          <m:t> ∗ </m:t>
                        </m:r>
                        <m:func>
                          <m:funcPr>
                            <m:ctrlPr>
                              <a:rPr lang="en-US" altLang="ko-KR" sz="1600" b="0" i="1" smtClean="0">
                                <a:latin typeface="Cambria Math" panose="02040503050406030204" pitchFamily="18" charset="0"/>
                              </a:rPr>
                            </m:ctrlPr>
                          </m:funcPr>
                          <m:fName>
                            <m:r>
                              <m:rPr>
                                <m:sty m:val="p"/>
                              </m:rPr>
                              <a:rPr lang="en-US" altLang="ko-KR" sz="1600" b="0" i="0" smtClean="0">
                                <a:latin typeface="Cambria Math" panose="02040503050406030204" pitchFamily="18" charset="0"/>
                              </a:rPr>
                              <m:t>sin</m:t>
                            </m:r>
                          </m:fName>
                          <m:e>
                            <m:d>
                              <m:dPr>
                                <m:ctrlPr>
                                  <a:rPr lang="en-US" altLang="ko-KR" sz="1600" b="0" i="1" smtClean="0">
                                    <a:latin typeface="Cambria Math" panose="02040503050406030204" pitchFamily="18" charset="0"/>
                                  </a:rPr>
                                </m:ctrlPr>
                              </m:dPr>
                              <m:e>
                                <m:r>
                                  <a:rPr lang="ko-KR" altLang="en-US" sz="1600" b="0" i="1" smtClean="0">
                                    <a:latin typeface="Cambria Math" panose="02040503050406030204" pitchFamily="18" charset="0"/>
                                  </a:rPr>
                                  <m:t>𝛽</m:t>
                                </m:r>
                                <m:r>
                                  <a:rPr lang="en-US" altLang="ko-KR" sz="1600" b="0" i="1" smtClean="0">
                                    <a:latin typeface="Cambria Math" panose="02040503050406030204" pitchFamily="18" charset="0"/>
                                  </a:rPr>
                                  <m:t>−</m:t>
                                </m:r>
                                <m:r>
                                  <a:rPr lang="ko-KR" altLang="en-US" sz="1600" b="0" i="1" smtClean="0">
                                    <a:latin typeface="Cambria Math" panose="02040503050406030204" pitchFamily="18" charset="0"/>
                                  </a:rPr>
                                  <m:t>𝛼</m:t>
                                </m:r>
                              </m:e>
                            </m:d>
                          </m:e>
                        </m:func>
                      </m:oMath>
                    </m:oMathPara>
                  </a14:m>
                  <a:endParaRPr lang="en-US" altLang="ko-KR" sz="1600" b="0" dirty="0"/>
                </a:p>
                <a:p>
                  <a:pPr>
                    <a:lnSpc>
                      <a:spcPct val="200000"/>
                    </a:lnSpc>
                  </a:pPr>
                  <a14:m>
                    <m:oMathPara xmlns:m="http://schemas.openxmlformats.org/officeDocument/2006/math">
                      <m:oMathParaPr>
                        <m:jc m:val="centerGroup"/>
                      </m:oMathParaPr>
                      <m:oMath xmlns:m="http://schemas.openxmlformats.org/officeDocument/2006/math">
                        <m:r>
                          <a:rPr lang="en-US" altLang="ko-KR" sz="1600" b="0" i="1" smtClean="0">
                            <a:latin typeface="Cambria Math" panose="02040503050406030204" pitchFamily="18" charset="0"/>
                          </a:rPr>
                          <m:t>𝑟𝑒𝑎𝑙</m:t>
                        </m:r>
                        <m:r>
                          <a:rPr lang="en-US" altLang="ko-KR" sz="1600" b="0" i="1" smtClean="0">
                            <a:latin typeface="Cambria Math" panose="02040503050406030204" pitchFamily="18" charset="0"/>
                          </a:rPr>
                          <m:t> </m:t>
                        </m:r>
                        <m:r>
                          <a:rPr lang="en-US" altLang="ko-KR" sz="1600" b="0" i="1" smtClean="0">
                            <a:latin typeface="Cambria Math" panose="02040503050406030204" pitchFamily="18" charset="0"/>
                          </a:rPr>
                          <m:t>𝑟𝑒𝑐𝑒𝑑𝑒</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𝑋</m:t>
                        </m:r>
                        <m:r>
                          <a:rPr lang="en-US" altLang="ko-KR" sz="1600" b="0" i="1" smtClean="0">
                            <a:latin typeface="Cambria Math" panose="02040503050406030204" pitchFamily="18" charset="0"/>
                          </a:rPr>
                          <m:t> ∗ </m:t>
                        </m:r>
                        <m:func>
                          <m:funcPr>
                            <m:ctrlPr>
                              <a:rPr lang="en-US" altLang="ko-KR" sz="1600" b="0" i="1" smtClean="0">
                                <a:latin typeface="Cambria Math" panose="02040503050406030204" pitchFamily="18" charset="0"/>
                              </a:rPr>
                            </m:ctrlPr>
                          </m:funcPr>
                          <m:fName>
                            <m:r>
                              <m:rPr>
                                <m:sty m:val="p"/>
                              </m:rPr>
                              <a:rPr lang="en-US" altLang="ko-KR" sz="1600" b="0" i="0" smtClean="0">
                                <a:latin typeface="Cambria Math" panose="02040503050406030204" pitchFamily="18" charset="0"/>
                              </a:rPr>
                              <m:t>cos</m:t>
                            </m:r>
                          </m:fName>
                          <m:e>
                            <m:r>
                              <a:rPr lang="en-US" altLang="ko-KR" sz="1600" b="0" i="1" smtClean="0">
                                <a:latin typeface="Cambria Math" panose="02040503050406030204" pitchFamily="18" charset="0"/>
                              </a:rPr>
                              <m:t>(</m:t>
                            </m:r>
                            <m:r>
                              <a:rPr lang="ko-KR" altLang="en-US" sz="1600" b="0" i="1" smtClean="0">
                                <a:latin typeface="Cambria Math" panose="02040503050406030204" pitchFamily="18" charset="0"/>
                              </a:rPr>
                              <m:t>𝛽</m:t>
                            </m:r>
                            <m:r>
                              <a:rPr lang="en-US" altLang="ko-KR" sz="1600" b="0" i="1" smtClean="0">
                                <a:latin typeface="Cambria Math" panose="02040503050406030204" pitchFamily="18" charset="0"/>
                              </a:rPr>
                              <m:t>−</m:t>
                            </m:r>
                            <m:r>
                              <a:rPr lang="ko-KR" altLang="en-US" sz="1600" b="0" i="1" smtClean="0">
                                <a:latin typeface="Cambria Math" panose="02040503050406030204" pitchFamily="18" charset="0"/>
                              </a:rPr>
                              <m:t>𝛼</m:t>
                            </m:r>
                            <m:r>
                              <a:rPr lang="en-US" altLang="ko-KR" sz="1600" b="0" i="1" smtClean="0">
                                <a:latin typeface="Cambria Math" panose="02040503050406030204" pitchFamily="18" charset="0"/>
                              </a:rPr>
                              <m:t>)</m:t>
                            </m:r>
                          </m:e>
                        </m:func>
                      </m:oMath>
                    </m:oMathPara>
                  </a14:m>
                  <a:endParaRPr lang="en-US" altLang="ko-KR" sz="1600" b="0" dirty="0"/>
                </a:p>
              </p:txBody>
            </p:sp>
          </mc:Choice>
          <mc:Fallback xmlns="">
            <p:sp>
              <p:nvSpPr>
                <p:cNvPr id="11" name="TextBox 10">
                  <a:extLst>
                    <a:ext uri="{FF2B5EF4-FFF2-40B4-BE49-F238E27FC236}">
                      <a16:creationId xmlns:a16="http://schemas.microsoft.com/office/drawing/2014/main" id="{C645A90B-D110-F255-2F84-3E025C76BF9A}"/>
                    </a:ext>
                  </a:extLst>
                </p:cNvPr>
                <p:cNvSpPr txBox="1">
                  <a:spLocks noRot="1" noChangeAspect="1" noMove="1" noResize="1" noEditPoints="1" noAdjustHandles="1" noChangeArrowheads="1" noChangeShapeType="1" noTextEdit="1"/>
                </p:cNvSpPr>
                <p:nvPr/>
              </p:nvSpPr>
              <p:spPr>
                <a:xfrm>
                  <a:off x="1053470" y="3429000"/>
                  <a:ext cx="4424288" cy="2091342"/>
                </a:xfrm>
                <a:prstGeom prst="rect">
                  <a:avLst/>
                </a:prstGeom>
                <a:blipFill>
                  <a:blip r:embed="rId4"/>
                  <a:stretch>
                    <a:fillRect/>
                  </a:stretch>
                </a:blipFill>
              </p:spPr>
              <p:txBody>
                <a:bodyPr/>
                <a:lstStyle/>
                <a:p>
                  <a:r>
                    <a:rPr lang="ko-KR" altLang="en-US">
                      <a:noFill/>
                    </a:rPr>
                    <a:t> </a:t>
                  </a:r>
                </a:p>
              </p:txBody>
            </p:sp>
          </mc:Fallback>
        </mc:AlternateContent>
      </p:grpSp>
      <p:grpSp>
        <p:nvGrpSpPr>
          <p:cNvPr id="40" name="그룹 39">
            <a:extLst>
              <a:ext uri="{FF2B5EF4-FFF2-40B4-BE49-F238E27FC236}">
                <a16:creationId xmlns:a16="http://schemas.microsoft.com/office/drawing/2014/main" id="{FE908964-3F0B-6EFA-57AC-F79DB7FBBA64}"/>
              </a:ext>
            </a:extLst>
          </p:cNvPr>
          <p:cNvGrpSpPr/>
          <p:nvPr/>
        </p:nvGrpSpPr>
        <p:grpSpPr>
          <a:xfrm>
            <a:off x="5514878" y="1032202"/>
            <a:ext cx="6254377" cy="1543200"/>
            <a:chOff x="5881727" y="1019952"/>
            <a:chExt cx="5887528" cy="1505643"/>
          </a:xfrm>
        </p:grpSpPr>
        <p:grpSp>
          <p:nvGrpSpPr>
            <p:cNvPr id="25" name="그룹 24">
              <a:extLst>
                <a:ext uri="{FF2B5EF4-FFF2-40B4-BE49-F238E27FC236}">
                  <a16:creationId xmlns:a16="http://schemas.microsoft.com/office/drawing/2014/main" id="{7B67B10E-20DD-A49B-3F09-528AB78FF8F9}"/>
                </a:ext>
              </a:extLst>
            </p:cNvPr>
            <p:cNvGrpSpPr/>
            <p:nvPr/>
          </p:nvGrpSpPr>
          <p:grpSpPr>
            <a:xfrm>
              <a:off x="5881727" y="1019952"/>
              <a:ext cx="5887528" cy="709796"/>
              <a:chOff x="5691426" y="2345170"/>
              <a:chExt cx="5887528" cy="709796"/>
            </a:xfrm>
          </p:grpSpPr>
          <p:pic>
            <p:nvPicPr>
              <p:cNvPr id="16" name="그림 15">
                <a:extLst>
                  <a:ext uri="{FF2B5EF4-FFF2-40B4-BE49-F238E27FC236}">
                    <a16:creationId xmlns:a16="http://schemas.microsoft.com/office/drawing/2014/main" id="{EDE944EF-3DAD-D7CA-1190-53200AF99177}"/>
                  </a:ext>
                </a:extLst>
              </p:cNvPr>
              <p:cNvPicPr>
                <a:picLocks noChangeAspect="1"/>
              </p:cNvPicPr>
              <p:nvPr/>
            </p:nvPicPr>
            <p:blipFill>
              <a:blip r:embed="rId5"/>
              <a:stretch>
                <a:fillRect/>
              </a:stretch>
            </p:blipFill>
            <p:spPr>
              <a:xfrm>
                <a:off x="5691426" y="2360549"/>
                <a:ext cx="2064589" cy="652259"/>
              </a:xfrm>
              <a:prstGeom prst="rect">
                <a:avLst/>
              </a:prstGeom>
            </p:spPr>
          </p:pic>
          <p:pic>
            <p:nvPicPr>
              <p:cNvPr id="22" name="그림 21">
                <a:extLst>
                  <a:ext uri="{FF2B5EF4-FFF2-40B4-BE49-F238E27FC236}">
                    <a16:creationId xmlns:a16="http://schemas.microsoft.com/office/drawing/2014/main" id="{A35A8830-AACA-0A61-4EF8-DBDEE9FD5B24}"/>
                  </a:ext>
                </a:extLst>
              </p:cNvPr>
              <p:cNvPicPr>
                <a:picLocks noChangeAspect="1"/>
              </p:cNvPicPr>
              <p:nvPr/>
            </p:nvPicPr>
            <p:blipFill>
              <a:blip r:embed="rId6"/>
              <a:stretch>
                <a:fillRect/>
              </a:stretch>
            </p:blipFill>
            <p:spPr>
              <a:xfrm>
                <a:off x="7774690" y="2378804"/>
                <a:ext cx="1841770" cy="676162"/>
              </a:xfrm>
              <a:prstGeom prst="rect">
                <a:avLst/>
              </a:prstGeom>
            </p:spPr>
          </p:pic>
          <p:pic>
            <p:nvPicPr>
              <p:cNvPr id="24" name="그림 23">
                <a:extLst>
                  <a:ext uri="{FF2B5EF4-FFF2-40B4-BE49-F238E27FC236}">
                    <a16:creationId xmlns:a16="http://schemas.microsoft.com/office/drawing/2014/main" id="{7D154D86-895E-2F0A-1103-2A5F29A9D846}"/>
                  </a:ext>
                </a:extLst>
              </p:cNvPr>
              <p:cNvPicPr>
                <a:picLocks noChangeAspect="1"/>
              </p:cNvPicPr>
              <p:nvPr/>
            </p:nvPicPr>
            <p:blipFill>
              <a:blip r:embed="rId7"/>
              <a:stretch>
                <a:fillRect/>
              </a:stretch>
            </p:blipFill>
            <p:spPr>
              <a:xfrm>
                <a:off x="9709024" y="2345170"/>
                <a:ext cx="1869930" cy="642529"/>
              </a:xfrm>
              <a:prstGeom prst="rect">
                <a:avLst/>
              </a:prstGeom>
            </p:spPr>
          </p:pic>
        </p:grpSp>
        <p:sp>
          <p:nvSpPr>
            <p:cNvPr id="26" name="직사각형 25">
              <a:extLst>
                <a:ext uri="{FF2B5EF4-FFF2-40B4-BE49-F238E27FC236}">
                  <a16:creationId xmlns:a16="http://schemas.microsoft.com/office/drawing/2014/main" id="{389B0005-85DE-81A5-B4C5-C596F9B615D9}"/>
                </a:ext>
              </a:extLst>
            </p:cNvPr>
            <p:cNvSpPr/>
            <p:nvPr/>
          </p:nvSpPr>
          <p:spPr>
            <a:xfrm>
              <a:off x="6650966" y="1391667"/>
              <a:ext cx="370936" cy="258467"/>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C6B8F67B-3C88-A9BF-4BBF-7815D6C77F74}"/>
                </a:ext>
              </a:extLst>
            </p:cNvPr>
            <p:cNvSpPr/>
            <p:nvPr/>
          </p:nvSpPr>
          <p:spPr>
            <a:xfrm>
              <a:off x="8551537" y="1414833"/>
              <a:ext cx="370936" cy="258467"/>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48896738-9C3A-4DC2-22F1-51688E1863E0}"/>
                </a:ext>
              </a:extLst>
            </p:cNvPr>
            <p:cNvSpPr/>
            <p:nvPr/>
          </p:nvSpPr>
          <p:spPr>
            <a:xfrm>
              <a:off x="10388943" y="1211982"/>
              <a:ext cx="370936" cy="258467"/>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직선 화살표 연결선 29">
              <a:extLst>
                <a:ext uri="{FF2B5EF4-FFF2-40B4-BE49-F238E27FC236}">
                  <a16:creationId xmlns:a16="http://schemas.microsoft.com/office/drawing/2014/main" id="{95A3A3CD-3C4C-B259-80D9-185F4BF0D3BB}"/>
                </a:ext>
              </a:extLst>
            </p:cNvPr>
            <p:cNvCxnSpPr>
              <a:cxnSpLocks/>
            </p:cNvCxnSpPr>
            <p:nvPr/>
          </p:nvCxnSpPr>
          <p:spPr>
            <a:xfrm>
              <a:off x="6866976" y="1650134"/>
              <a:ext cx="0" cy="4374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46A1A914-DC0F-773D-7A1A-8AA5CF4C35CA}"/>
                </a:ext>
              </a:extLst>
            </p:cNvPr>
            <p:cNvCxnSpPr>
              <a:cxnSpLocks/>
            </p:cNvCxnSpPr>
            <p:nvPr/>
          </p:nvCxnSpPr>
          <p:spPr>
            <a:xfrm>
              <a:off x="8737005" y="1687590"/>
              <a:ext cx="0" cy="4374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9BCB33B7-A2EA-D159-2521-7FDD0E250CA4}"/>
                </a:ext>
              </a:extLst>
            </p:cNvPr>
            <p:cNvCxnSpPr>
              <a:cxnSpLocks/>
            </p:cNvCxnSpPr>
            <p:nvPr/>
          </p:nvCxnSpPr>
          <p:spPr>
            <a:xfrm>
              <a:off x="10574411" y="1487822"/>
              <a:ext cx="0" cy="6372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96864A5-94C7-4398-AC74-D815E42F692A}"/>
                    </a:ext>
                  </a:extLst>
                </p:cNvPr>
                <p:cNvSpPr txBox="1"/>
                <p:nvPr/>
              </p:nvSpPr>
              <p:spPr>
                <a:xfrm>
                  <a:off x="6300121" y="2166522"/>
                  <a:ext cx="1443561" cy="359073"/>
                </a:xfrm>
                <a:prstGeom prst="rect">
                  <a:avLst/>
                </a:prstGeom>
                <a:noFill/>
              </p:spPr>
              <p:txBody>
                <a:bodyPr wrap="square" rtlCol="0">
                  <a:spAutoFit/>
                </a:bodyPr>
                <a:lstStyle/>
                <a:p>
                  <a14:m>
                    <m:oMath xmlns:m="http://schemas.openxmlformats.org/officeDocument/2006/math">
                      <m:r>
                        <a:rPr lang="en-US" altLang="ko-KR" sz="1300" b="0" i="1" smtClean="0">
                          <a:latin typeface="Cambria Math" panose="02040503050406030204" pitchFamily="18" charset="0"/>
                        </a:rPr>
                        <m:t>110∗</m:t>
                      </m:r>
                      <m:f>
                        <m:fPr>
                          <m:ctrlPr>
                            <a:rPr lang="en-US" altLang="ko-KR" sz="1300" b="0" i="1" smtClean="0">
                              <a:latin typeface="Cambria Math" panose="02040503050406030204" pitchFamily="18" charset="0"/>
                            </a:rPr>
                          </m:ctrlPr>
                        </m:fPr>
                        <m:num>
                          <m:r>
                            <a:rPr lang="ko-KR" altLang="en-US" sz="1300" b="0" i="1" smtClean="0">
                              <a:latin typeface="Cambria Math" panose="02040503050406030204" pitchFamily="18" charset="0"/>
                            </a:rPr>
                            <m:t>𝜋</m:t>
                          </m:r>
                        </m:num>
                        <m:den>
                          <m:r>
                            <a:rPr lang="en-US" altLang="ko-KR" sz="1300" b="0" i="1" smtClean="0">
                              <a:latin typeface="Cambria Math" panose="02040503050406030204" pitchFamily="18" charset="0"/>
                            </a:rPr>
                            <m:t>180</m:t>
                          </m:r>
                        </m:den>
                      </m:f>
                      <m:r>
                        <a:rPr lang="en-US" altLang="ko-KR" sz="1300" b="0" i="1" smtClean="0">
                          <a:latin typeface="Cambria Math" panose="02040503050406030204" pitchFamily="18" charset="0"/>
                        </a:rPr>
                        <m:t> [</m:t>
                      </m:r>
                      <m:r>
                        <a:rPr lang="en-US" altLang="ko-KR" sz="1300" b="0" i="1" smtClean="0">
                          <a:latin typeface="Cambria Math" panose="02040503050406030204" pitchFamily="18" charset="0"/>
                        </a:rPr>
                        <m:t>𝑟𝑎𝑑</m:t>
                      </m:r>
                      <m:r>
                        <a:rPr lang="en-US" altLang="ko-KR" sz="1300" b="0" i="1" smtClean="0">
                          <a:latin typeface="Cambria Math" panose="02040503050406030204" pitchFamily="18" charset="0"/>
                        </a:rPr>
                        <m:t>]</m:t>
                      </m:r>
                    </m:oMath>
                  </a14:m>
                  <a:r>
                    <a:rPr lang="ko-KR" altLang="en-US" sz="1300" dirty="0"/>
                    <a:t> </a:t>
                  </a:r>
                </a:p>
              </p:txBody>
            </p:sp>
          </mc:Choice>
          <mc:Fallback xmlns="">
            <p:sp>
              <p:nvSpPr>
                <p:cNvPr id="37" name="TextBox 36">
                  <a:extLst>
                    <a:ext uri="{FF2B5EF4-FFF2-40B4-BE49-F238E27FC236}">
                      <a16:creationId xmlns:a16="http://schemas.microsoft.com/office/drawing/2014/main" id="{C96864A5-94C7-4398-AC74-D815E42F692A}"/>
                    </a:ext>
                  </a:extLst>
                </p:cNvPr>
                <p:cNvSpPr txBox="1">
                  <a:spLocks noRot="1" noChangeAspect="1" noMove="1" noResize="1" noEditPoints="1" noAdjustHandles="1" noChangeArrowheads="1" noChangeShapeType="1" noTextEdit="1"/>
                </p:cNvSpPr>
                <p:nvPr/>
              </p:nvSpPr>
              <p:spPr>
                <a:xfrm>
                  <a:off x="6300121" y="2166522"/>
                  <a:ext cx="1443561" cy="359073"/>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26449BD-F0C1-0309-995E-64E86216C628}"/>
                    </a:ext>
                  </a:extLst>
                </p:cNvPr>
                <p:cNvSpPr txBox="1"/>
                <p:nvPr/>
              </p:nvSpPr>
              <p:spPr>
                <a:xfrm>
                  <a:off x="8352377" y="2233207"/>
                  <a:ext cx="1443561" cy="292388"/>
                </a:xfrm>
                <a:prstGeom prst="rect">
                  <a:avLst/>
                </a:prstGeom>
                <a:noFill/>
              </p:spPr>
              <p:txBody>
                <a:bodyPr wrap="square" rtlCol="0">
                  <a:spAutoFit/>
                </a:bodyPr>
                <a:lstStyle/>
                <a:p>
                  <a14:m>
                    <m:oMath xmlns:m="http://schemas.openxmlformats.org/officeDocument/2006/math">
                      <m:r>
                        <a:rPr lang="en-US" altLang="ko-KR" sz="1300" b="0" i="1" smtClean="0">
                          <a:latin typeface="Cambria Math" panose="02040503050406030204" pitchFamily="18" charset="0"/>
                        </a:rPr>
                        <m:t>0 [</m:t>
                      </m:r>
                      <m:r>
                        <a:rPr lang="en-US" altLang="ko-KR" sz="1300" b="0" i="1" smtClean="0">
                          <a:latin typeface="Cambria Math" panose="02040503050406030204" pitchFamily="18" charset="0"/>
                        </a:rPr>
                        <m:t>𝑟𝑎𝑑</m:t>
                      </m:r>
                      <m:r>
                        <a:rPr lang="en-US" altLang="ko-KR" sz="1300" b="0" i="1" smtClean="0">
                          <a:latin typeface="Cambria Math" panose="02040503050406030204" pitchFamily="18" charset="0"/>
                        </a:rPr>
                        <m:t>]</m:t>
                      </m:r>
                    </m:oMath>
                  </a14:m>
                  <a:r>
                    <a:rPr lang="ko-KR" altLang="en-US" sz="1300" dirty="0"/>
                    <a:t> </a:t>
                  </a:r>
                </a:p>
              </p:txBody>
            </p:sp>
          </mc:Choice>
          <mc:Fallback xmlns="">
            <p:sp>
              <p:nvSpPr>
                <p:cNvPr id="38" name="TextBox 37">
                  <a:extLst>
                    <a:ext uri="{FF2B5EF4-FFF2-40B4-BE49-F238E27FC236}">
                      <a16:creationId xmlns:a16="http://schemas.microsoft.com/office/drawing/2014/main" id="{126449BD-F0C1-0309-995E-64E86216C628}"/>
                    </a:ext>
                  </a:extLst>
                </p:cNvPr>
                <p:cNvSpPr txBox="1">
                  <a:spLocks noRot="1" noChangeAspect="1" noMove="1" noResize="1" noEditPoints="1" noAdjustHandles="1" noChangeArrowheads="1" noChangeShapeType="1" noTextEdit="1"/>
                </p:cNvSpPr>
                <p:nvPr/>
              </p:nvSpPr>
              <p:spPr>
                <a:xfrm>
                  <a:off x="8352377" y="2233207"/>
                  <a:ext cx="1443561" cy="292388"/>
                </a:xfrm>
                <a:prstGeom prst="rect">
                  <a:avLst/>
                </a:prstGeom>
                <a:blipFill>
                  <a:blip r:embed="rId9"/>
                  <a:stretch>
                    <a:fillRect b="-625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09F5D3-A3D1-E7EB-0078-85D0D543B339}"/>
                    </a:ext>
                  </a:extLst>
                </p:cNvPr>
                <p:cNvSpPr txBox="1"/>
                <p:nvPr/>
              </p:nvSpPr>
              <p:spPr>
                <a:xfrm>
                  <a:off x="10238686" y="2233207"/>
                  <a:ext cx="1443561" cy="292388"/>
                </a:xfrm>
                <a:prstGeom prst="rect">
                  <a:avLst/>
                </a:prstGeom>
                <a:noFill/>
              </p:spPr>
              <p:txBody>
                <a:bodyPr wrap="square" rtlCol="0">
                  <a:spAutoFit/>
                </a:bodyPr>
                <a:lstStyle/>
                <a:p>
                  <a14:m>
                    <m:oMath xmlns:m="http://schemas.openxmlformats.org/officeDocument/2006/math">
                      <m:r>
                        <a:rPr lang="en-US" altLang="ko-KR" sz="1300" b="0" i="1" smtClean="0">
                          <a:latin typeface="Cambria Math" panose="02040503050406030204" pitchFamily="18" charset="0"/>
                        </a:rPr>
                        <m:t>0 [</m:t>
                      </m:r>
                      <m:r>
                        <a:rPr lang="en-US" altLang="ko-KR" sz="1300" b="0" i="1" smtClean="0">
                          <a:latin typeface="Cambria Math" panose="02040503050406030204" pitchFamily="18" charset="0"/>
                        </a:rPr>
                        <m:t>𝑟𝑎𝑑</m:t>
                      </m:r>
                      <m:r>
                        <a:rPr lang="en-US" altLang="ko-KR" sz="1300" b="0" i="1" smtClean="0">
                          <a:latin typeface="Cambria Math" panose="02040503050406030204" pitchFamily="18" charset="0"/>
                        </a:rPr>
                        <m:t>]</m:t>
                      </m:r>
                    </m:oMath>
                  </a14:m>
                  <a:r>
                    <a:rPr lang="ko-KR" altLang="en-US" sz="1300" dirty="0"/>
                    <a:t> </a:t>
                  </a:r>
                </a:p>
              </p:txBody>
            </p:sp>
          </mc:Choice>
          <mc:Fallback xmlns="">
            <p:sp>
              <p:nvSpPr>
                <p:cNvPr id="39" name="TextBox 38">
                  <a:extLst>
                    <a:ext uri="{FF2B5EF4-FFF2-40B4-BE49-F238E27FC236}">
                      <a16:creationId xmlns:a16="http://schemas.microsoft.com/office/drawing/2014/main" id="{D909F5D3-A3D1-E7EB-0078-85D0D543B339}"/>
                    </a:ext>
                  </a:extLst>
                </p:cNvPr>
                <p:cNvSpPr txBox="1">
                  <a:spLocks noRot="1" noChangeAspect="1" noMove="1" noResize="1" noEditPoints="1" noAdjustHandles="1" noChangeArrowheads="1" noChangeShapeType="1" noTextEdit="1"/>
                </p:cNvSpPr>
                <p:nvPr/>
              </p:nvSpPr>
              <p:spPr>
                <a:xfrm>
                  <a:off x="10238686" y="2233207"/>
                  <a:ext cx="1443561" cy="292388"/>
                </a:xfrm>
                <a:prstGeom prst="rect">
                  <a:avLst/>
                </a:prstGeom>
                <a:blipFill>
                  <a:blip r:embed="rId10"/>
                  <a:stretch>
                    <a:fillRect b="-6250"/>
                  </a:stretch>
                </a:blipFill>
              </p:spPr>
              <p:txBody>
                <a:bodyPr/>
                <a:lstStyle/>
                <a:p>
                  <a:r>
                    <a:rPr lang="ko-KR" altLang="en-US">
                      <a:noFill/>
                    </a:rPr>
                    <a:t> </a:t>
                  </a:r>
                </a:p>
              </p:txBody>
            </p:sp>
          </mc:Fallback>
        </mc:AlternateContent>
      </p:grpSp>
      <p:grpSp>
        <p:nvGrpSpPr>
          <p:cNvPr id="53" name="그룹 52">
            <a:extLst>
              <a:ext uri="{FF2B5EF4-FFF2-40B4-BE49-F238E27FC236}">
                <a16:creationId xmlns:a16="http://schemas.microsoft.com/office/drawing/2014/main" id="{750498C2-101F-F12D-85B0-C0D63C683F87}"/>
              </a:ext>
            </a:extLst>
          </p:cNvPr>
          <p:cNvGrpSpPr/>
          <p:nvPr/>
        </p:nvGrpSpPr>
        <p:grpSpPr>
          <a:xfrm>
            <a:off x="5675658" y="2769649"/>
            <a:ext cx="4424288" cy="1441852"/>
            <a:chOff x="6114653" y="2890554"/>
            <a:chExt cx="4246938" cy="1441852"/>
          </a:xfrm>
        </p:grpSpPr>
        <p:pic>
          <p:nvPicPr>
            <p:cNvPr id="42" name="그림 41">
              <a:extLst>
                <a:ext uri="{FF2B5EF4-FFF2-40B4-BE49-F238E27FC236}">
                  <a16:creationId xmlns:a16="http://schemas.microsoft.com/office/drawing/2014/main" id="{4B915FA8-1C83-F229-0D27-F2FE3B473867}"/>
                </a:ext>
              </a:extLst>
            </p:cNvPr>
            <p:cNvPicPr>
              <a:picLocks noChangeAspect="1"/>
            </p:cNvPicPr>
            <p:nvPr/>
          </p:nvPicPr>
          <p:blipFill>
            <a:blip r:embed="rId11"/>
            <a:stretch>
              <a:fillRect/>
            </a:stretch>
          </p:blipFill>
          <p:spPr>
            <a:xfrm>
              <a:off x="6123216" y="3004527"/>
              <a:ext cx="2229161" cy="1238423"/>
            </a:xfrm>
            <a:prstGeom prst="rect">
              <a:avLst/>
            </a:prstGeom>
          </p:spPr>
        </p:pic>
        <p:sp>
          <p:nvSpPr>
            <p:cNvPr id="43" name="직사각형 42">
              <a:extLst>
                <a:ext uri="{FF2B5EF4-FFF2-40B4-BE49-F238E27FC236}">
                  <a16:creationId xmlns:a16="http://schemas.microsoft.com/office/drawing/2014/main" id="{53797CA1-E1F8-B134-23EE-BD592CCFB965}"/>
                </a:ext>
              </a:extLst>
            </p:cNvPr>
            <p:cNvSpPr/>
            <p:nvPr/>
          </p:nvSpPr>
          <p:spPr>
            <a:xfrm>
              <a:off x="6114653" y="3004527"/>
              <a:ext cx="1718132" cy="1327879"/>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4" name="직선 화살표 연결선 43">
              <a:extLst>
                <a:ext uri="{FF2B5EF4-FFF2-40B4-BE49-F238E27FC236}">
                  <a16:creationId xmlns:a16="http://schemas.microsoft.com/office/drawing/2014/main" id="{B60EE34A-2CC9-B62D-BEB6-3ADAC26D3FE9}"/>
                </a:ext>
              </a:extLst>
            </p:cNvPr>
            <p:cNvCxnSpPr>
              <a:cxnSpLocks/>
            </p:cNvCxnSpPr>
            <p:nvPr/>
          </p:nvCxnSpPr>
          <p:spPr>
            <a:xfrm>
              <a:off x="7832785" y="3006543"/>
              <a:ext cx="90422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B383A19-ECD9-A9FD-F99A-68DD3837D913}"/>
                    </a:ext>
                  </a:extLst>
                </p:cNvPr>
                <p:cNvSpPr txBox="1"/>
                <p:nvPr/>
              </p:nvSpPr>
              <p:spPr>
                <a:xfrm>
                  <a:off x="8981790" y="2890554"/>
                  <a:ext cx="13798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𝑅</m:t>
                        </m:r>
                        <m:r>
                          <a:rPr lang="en-US" altLang="ko-KR" b="0" i="1" smtClean="0">
                            <a:latin typeface="Cambria Math" panose="02040503050406030204" pitchFamily="18" charset="0"/>
                          </a:rPr>
                          <m:t>=</m:t>
                        </m:r>
                        <m:r>
                          <a:rPr lang="en-US" altLang="ko-KR" b="0" i="1" smtClean="0">
                            <a:latin typeface="Cambria Math" panose="02040503050406030204" pitchFamily="18" charset="0"/>
                          </a:rPr>
                          <m:t>𝑍</m:t>
                        </m:r>
                        <m:r>
                          <a:rPr lang="en-US" altLang="ko-KR" b="0" i="1" smtClean="0">
                            <a:latin typeface="Cambria Math" panose="02040503050406030204" pitchFamily="18" charset="0"/>
                          </a:rPr>
                          <m:t>∗</m:t>
                        </m:r>
                        <m:r>
                          <a:rPr lang="en-US" altLang="ko-KR" b="0" i="1" smtClean="0">
                            <a:latin typeface="Cambria Math" panose="02040503050406030204" pitchFamily="18" charset="0"/>
                          </a:rPr>
                          <m:t>𝑌</m:t>
                        </m:r>
                        <m:r>
                          <a:rPr lang="en-US" altLang="ko-KR" b="0" i="1" smtClean="0">
                            <a:latin typeface="Cambria Math" panose="02040503050406030204" pitchFamily="18" charset="0"/>
                          </a:rPr>
                          <m:t>∗</m:t>
                        </m:r>
                        <m:r>
                          <a:rPr lang="en-US" altLang="ko-KR" b="0" i="1" smtClean="0">
                            <a:latin typeface="Cambria Math" panose="02040503050406030204" pitchFamily="18" charset="0"/>
                          </a:rPr>
                          <m:t>𝑋</m:t>
                        </m:r>
                      </m:oMath>
                    </m:oMathPara>
                  </a14:m>
                  <a:endParaRPr lang="ko-KR" altLang="en-US" dirty="0"/>
                </a:p>
              </p:txBody>
            </p:sp>
          </mc:Choice>
          <mc:Fallback xmlns="">
            <p:sp>
              <p:nvSpPr>
                <p:cNvPr id="47" name="TextBox 46">
                  <a:extLst>
                    <a:ext uri="{FF2B5EF4-FFF2-40B4-BE49-F238E27FC236}">
                      <a16:creationId xmlns:a16="http://schemas.microsoft.com/office/drawing/2014/main" id="{1B383A19-ECD9-A9FD-F99A-68DD3837D913}"/>
                    </a:ext>
                  </a:extLst>
                </p:cNvPr>
                <p:cNvSpPr txBox="1">
                  <a:spLocks noRot="1" noChangeAspect="1" noMove="1" noResize="1" noEditPoints="1" noAdjustHandles="1" noChangeArrowheads="1" noChangeShapeType="1" noTextEdit="1"/>
                </p:cNvSpPr>
                <p:nvPr/>
              </p:nvSpPr>
              <p:spPr>
                <a:xfrm>
                  <a:off x="8981790" y="2890554"/>
                  <a:ext cx="1379801" cy="276999"/>
                </a:xfrm>
                <a:prstGeom prst="rect">
                  <a:avLst/>
                </a:prstGeom>
                <a:blipFill>
                  <a:blip r:embed="rId12"/>
                  <a:stretch>
                    <a:fillRect l="-3524" r="-3524" b="-6667"/>
                  </a:stretch>
                </a:blipFill>
              </p:spPr>
              <p:txBody>
                <a:bodyPr/>
                <a:lstStyle/>
                <a:p>
                  <a:r>
                    <a:rPr lang="ko-KR" altLang="en-US">
                      <a:noFill/>
                    </a:rPr>
                    <a:t> </a:t>
                  </a:r>
                </a:p>
              </p:txBody>
            </p:sp>
          </mc:Fallback>
        </mc:AlternateContent>
      </p:grpSp>
      <p:sp>
        <p:nvSpPr>
          <p:cNvPr id="2" name="TextBox 1">
            <a:extLst>
              <a:ext uri="{FF2B5EF4-FFF2-40B4-BE49-F238E27FC236}">
                <a16:creationId xmlns:a16="http://schemas.microsoft.com/office/drawing/2014/main" id="{D65B7921-32F5-F403-9A5E-3A5F9C9E080A}"/>
              </a:ext>
            </a:extLst>
          </p:cNvPr>
          <p:cNvSpPr txBox="1"/>
          <p:nvPr/>
        </p:nvSpPr>
        <p:spPr>
          <a:xfrm>
            <a:off x="5432764" y="942802"/>
            <a:ext cx="6429270" cy="3436251"/>
          </a:xfrm>
          <a:prstGeom prst="rect">
            <a:avLst/>
          </a:prstGeom>
          <a:noFill/>
          <a:ln w="12700">
            <a:solidFill>
              <a:schemeClr val="accent2"/>
            </a:solidFill>
            <a:prstDash val="dash"/>
          </a:ln>
        </p:spPr>
        <p:txBody>
          <a:bodyPr wrap="square" rtlCol="0">
            <a:spAutoFit/>
          </a:bodyPr>
          <a:lstStyle/>
          <a:p>
            <a:endParaRPr lang="ko-KR" altLang="en-US" dirty="0"/>
          </a:p>
        </p:txBody>
      </p:sp>
      <p:sp>
        <p:nvSpPr>
          <p:cNvPr id="5" name="TextBox 4">
            <a:extLst>
              <a:ext uri="{FF2B5EF4-FFF2-40B4-BE49-F238E27FC236}">
                <a16:creationId xmlns:a16="http://schemas.microsoft.com/office/drawing/2014/main" id="{D6ED19B0-5055-E20D-64A7-D040F6FC975C}"/>
              </a:ext>
            </a:extLst>
          </p:cNvPr>
          <p:cNvSpPr txBox="1"/>
          <p:nvPr/>
        </p:nvSpPr>
        <p:spPr>
          <a:xfrm>
            <a:off x="10835633" y="3984771"/>
            <a:ext cx="1269295" cy="369332"/>
          </a:xfrm>
          <a:prstGeom prst="rect">
            <a:avLst/>
          </a:prstGeom>
          <a:noFill/>
        </p:spPr>
        <p:txBody>
          <a:bodyPr wrap="square" rtlCol="0">
            <a:spAutoFit/>
          </a:bodyPr>
          <a:lstStyle/>
          <a:p>
            <a:r>
              <a:rPr lang="en-US" altLang="ko-KR" dirty="0"/>
              <a:t>R matrix</a:t>
            </a:r>
            <a:endParaRPr lang="ko-KR" altLang="en-US" dirty="0"/>
          </a:p>
        </p:txBody>
      </p:sp>
      <p:sp>
        <p:nvSpPr>
          <p:cNvPr id="7" name="TextBox 6">
            <a:extLst>
              <a:ext uri="{FF2B5EF4-FFF2-40B4-BE49-F238E27FC236}">
                <a16:creationId xmlns:a16="http://schemas.microsoft.com/office/drawing/2014/main" id="{900EA3ED-C91D-63AB-5D82-07098E99FC91}"/>
              </a:ext>
            </a:extLst>
          </p:cNvPr>
          <p:cNvSpPr txBox="1"/>
          <p:nvPr/>
        </p:nvSpPr>
        <p:spPr>
          <a:xfrm>
            <a:off x="5447890" y="4516222"/>
            <a:ext cx="6414144" cy="1899836"/>
          </a:xfrm>
          <a:prstGeom prst="rect">
            <a:avLst/>
          </a:prstGeom>
          <a:noFill/>
          <a:ln w="12700">
            <a:solidFill>
              <a:schemeClr val="accent2"/>
            </a:solidFill>
            <a:prstDash val="dash"/>
          </a:ln>
        </p:spPr>
        <p:txBody>
          <a:bodyPr wrap="square" rtlCol="0">
            <a:spAutoFit/>
          </a:bodyPr>
          <a:lstStyle/>
          <a:p>
            <a:endParaRPr lang="ko-KR" alt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F73CFFB-6BB8-D3B7-C451-3665B69DFC11}"/>
                  </a:ext>
                </a:extLst>
              </p:cNvPr>
              <p:cNvSpPr txBox="1"/>
              <p:nvPr/>
            </p:nvSpPr>
            <p:spPr>
              <a:xfrm>
                <a:off x="5608096" y="4324630"/>
                <a:ext cx="6068331" cy="1908151"/>
              </a:xfrm>
              <a:prstGeom prst="rect">
                <a:avLst/>
              </a:prstGeom>
              <a:noFill/>
            </p:spPr>
            <p:txBody>
              <a:bodyPr wrap="square" lIns="0" tIns="0" rIns="0" bIns="0" rtlCol="0">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𝑇</m:t>
                      </m:r>
                      <m:r>
                        <a:rPr lang="en-US" altLang="ko-KR" b="0" i="1" smtClean="0">
                          <a:latin typeface="Cambria Math" panose="02040503050406030204" pitchFamily="18" charset="0"/>
                        </a:rPr>
                        <m:t>=</m:t>
                      </m:r>
                      <m:d>
                        <m:dPr>
                          <m:ctrlPr>
                            <a:rPr lang="en-US" altLang="ko-KR" b="0" i="1" smtClean="0">
                              <a:latin typeface="Cambria Math" panose="02040503050406030204" pitchFamily="18" charset="0"/>
                            </a:rPr>
                          </m:ctrlPr>
                        </m:dPr>
                        <m:e>
                          <m:m>
                            <m:mPr>
                              <m:mcs>
                                <m:mc>
                                  <m:mcPr>
                                    <m:count m:val="1"/>
                                    <m:mcJc m:val="center"/>
                                  </m:mcPr>
                                </m:mc>
                              </m:mcs>
                              <m:ctrlPr>
                                <a:rPr lang="en-US" altLang="ko-KR" b="0" i="1" smtClean="0">
                                  <a:latin typeface="Cambria Math" panose="02040503050406030204" pitchFamily="18" charset="0"/>
                                </a:rPr>
                              </m:ctrlPr>
                            </m:mPr>
                            <m:mr>
                              <m:e>
                                <m:r>
                                  <m:rPr>
                                    <m:brk m:alnAt="7"/>
                                  </m:rPr>
                                  <a:rPr lang="en-US" altLang="ko-KR" b="0" i="1" smtClean="0">
                                    <a:latin typeface="Cambria Math" panose="02040503050406030204" pitchFamily="18" charset="0"/>
                                  </a:rPr>
                                  <m:t>0</m:t>
                                </m:r>
                              </m:e>
                            </m:mr>
                            <m:mr>
                              <m:e>
                                <m:r>
                                  <a:rPr lang="en-US" altLang="ko-KR" b="0" i="1" smtClean="0">
                                    <a:latin typeface="Cambria Math" panose="02040503050406030204" pitchFamily="18" charset="0"/>
                                  </a:rPr>
                                  <m:t>𝑟𝑒𝑎𝑙</m:t>
                                </m:r>
                                <m:r>
                                  <a:rPr lang="en-US" altLang="ko-KR" b="0" i="1" smtClean="0">
                                    <a:latin typeface="Cambria Math" panose="02040503050406030204" pitchFamily="18" charset="0"/>
                                  </a:rPr>
                                  <m:t> </m:t>
                                </m:r>
                                <m:r>
                                  <a:rPr lang="en-US" altLang="ko-KR" b="0" i="1" smtClean="0">
                                    <a:latin typeface="Cambria Math" panose="02040503050406030204" pitchFamily="18" charset="0"/>
                                  </a:rPr>
                                  <m:t>h𝑒𝑖𝑔h𝑡</m:t>
                                </m:r>
                              </m:e>
                            </m:mr>
                            <m:mr>
                              <m:e>
                                <m:r>
                                  <a:rPr lang="en-US" altLang="ko-KR" b="0" i="1" smtClean="0">
                                    <a:latin typeface="Cambria Math" panose="02040503050406030204" pitchFamily="18" charset="0"/>
                                  </a:rPr>
                                  <m:t>𝑟𝑒𝑎𝑙</m:t>
                                </m:r>
                                <m:r>
                                  <a:rPr lang="en-US" altLang="ko-KR" b="0" i="1" smtClean="0">
                                    <a:latin typeface="Cambria Math" panose="02040503050406030204" pitchFamily="18" charset="0"/>
                                  </a:rPr>
                                  <m:t> </m:t>
                                </m:r>
                                <m:r>
                                  <a:rPr lang="en-US" altLang="ko-KR" b="0" i="1" smtClean="0">
                                    <a:latin typeface="Cambria Math" panose="02040503050406030204" pitchFamily="18" charset="0"/>
                                  </a:rPr>
                                  <m:t>𝑟𝑒𝑐𝑒𝑑𝑒</m:t>
                                </m:r>
                              </m:e>
                            </m:mr>
                          </m:m>
                        </m:e>
                      </m:d>
                    </m:oMath>
                  </m:oMathPara>
                </a14:m>
                <a:endParaRPr lang="en-US" altLang="ko-KR" dirty="0"/>
              </a:p>
              <a:p>
                <a:pPr algn="ctr">
                  <a:lnSpc>
                    <a:spcPct val="150000"/>
                  </a:lnSpc>
                </a:pPr>
                <a:endParaRPr lang="en-US" altLang="ko-KR" dirty="0"/>
              </a:p>
              <a:p>
                <a:pPr algn="ctr">
                  <a:lnSpc>
                    <a:spcPct val="150000"/>
                  </a:lnSpc>
                </a:pPr>
                <a:r>
                  <a:rPr lang="en-US" altLang="ko-KR" dirty="0"/>
                  <a:t>Extrinsic matrix = </a:t>
                </a:r>
                <a14:m>
                  <m:oMath xmlns:m="http://schemas.openxmlformats.org/officeDocument/2006/math">
                    <m:d>
                      <m:dPr>
                        <m:ctrlPr>
                          <a:rPr lang="en-US" altLang="ko-KR" i="1" smtClean="0">
                            <a:latin typeface="Cambria Math" panose="02040503050406030204" pitchFamily="18" charset="0"/>
                          </a:rPr>
                        </m:ctrlPr>
                      </m:dPr>
                      <m:e>
                        <m:r>
                          <a:rPr lang="en-US" altLang="ko-KR" b="0" i="1" smtClean="0">
                            <a:latin typeface="Cambria Math" panose="02040503050406030204" pitchFamily="18" charset="0"/>
                          </a:rPr>
                          <m:t>𝑅</m:t>
                        </m:r>
                        <m:r>
                          <a:rPr lang="en-US" altLang="ko-KR" b="0" i="1" smtClean="0">
                            <a:latin typeface="Cambria Math" panose="02040503050406030204" pitchFamily="18" charset="0"/>
                          </a:rPr>
                          <m:t> | </m:t>
                        </m:r>
                        <m:r>
                          <a:rPr lang="en-US" altLang="ko-KR" b="0" i="1" smtClean="0">
                            <a:latin typeface="Cambria Math" panose="02040503050406030204" pitchFamily="18" charset="0"/>
                          </a:rPr>
                          <m:t>𝑇</m:t>
                        </m:r>
                      </m:e>
                    </m:d>
                  </m:oMath>
                </a14:m>
                <a:endParaRPr lang="ko-KR" altLang="en-US" dirty="0"/>
              </a:p>
            </p:txBody>
          </p:sp>
        </mc:Choice>
        <mc:Fallback xmlns="">
          <p:sp>
            <p:nvSpPr>
              <p:cNvPr id="8" name="TextBox 7">
                <a:extLst>
                  <a:ext uri="{FF2B5EF4-FFF2-40B4-BE49-F238E27FC236}">
                    <a16:creationId xmlns:a16="http://schemas.microsoft.com/office/drawing/2014/main" id="{FF73CFFB-6BB8-D3B7-C451-3665B69DFC11}"/>
                  </a:ext>
                </a:extLst>
              </p:cNvPr>
              <p:cNvSpPr txBox="1">
                <a:spLocks noRot="1" noChangeAspect="1" noMove="1" noResize="1" noEditPoints="1" noAdjustHandles="1" noChangeArrowheads="1" noChangeShapeType="1" noTextEdit="1"/>
              </p:cNvSpPr>
              <p:nvPr/>
            </p:nvSpPr>
            <p:spPr>
              <a:xfrm>
                <a:off x="5608096" y="4324630"/>
                <a:ext cx="6068331" cy="1908151"/>
              </a:xfrm>
              <a:prstGeom prst="rect">
                <a:avLst/>
              </a:prstGeom>
              <a:blipFill>
                <a:blip r:embed="rId13"/>
                <a:stretch>
                  <a:fillRect b="-670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9322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0032B3-6B06-A226-2F07-4C59216D460E}"/>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Sensor calibration</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AutoShape 2">
            <a:extLst>
              <a:ext uri="{FF2B5EF4-FFF2-40B4-BE49-F238E27FC236}">
                <a16:creationId xmlns:a16="http://schemas.microsoft.com/office/drawing/2014/main" id="{0945E4A6-AF54-7238-6290-866CBDA81ABA}"/>
              </a:ext>
            </a:extLst>
          </p:cNvPr>
          <p:cNvSpPr>
            <a:spLocks noChangeArrowheads="1"/>
          </p:cNvSpPr>
          <p:nvPr/>
        </p:nvSpPr>
        <p:spPr bwMode="auto">
          <a:xfrm>
            <a:off x="422745" y="967969"/>
            <a:ext cx="3739680"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mn-ea"/>
                <a:cs typeface="함초롬바탕" panose="02030604000101010101" pitchFamily="18" charset="-127"/>
              </a:rPr>
              <a:t>Calibration result</a:t>
            </a:r>
          </a:p>
        </p:txBody>
      </p:sp>
      <p:pic>
        <p:nvPicPr>
          <p:cNvPr id="6" name="그림 5">
            <a:extLst>
              <a:ext uri="{FF2B5EF4-FFF2-40B4-BE49-F238E27FC236}">
                <a16:creationId xmlns:a16="http://schemas.microsoft.com/office/drawing/2014/main" id="{1718A599-9283-C05A-AB84-31F95B56B802}"/>
              </a:ext>
            </a:extLst>
          </p:cNvPr>
          <p:cNvPicPr>
            <a:picLocks noChangeAspect="1"/>
          </p:cNvPicPr>
          <p:nvPr/>
        </p:nvPicPr>
        <p:blipFill rotWithShape="1">
          <a:blip r:embed="rId3"/>
          <a:srcRect t="2460"/>
          <a:stretch/>
        </p:blipFill>
        <p:spPr>
          <a:xfrm>
            <a:off x="422745" y="1701831"/>
            <a:ext cx="3385857" cy="2163776"/>
          </a:xfrm>
          <a:prstGeom prst="rect">
            <a:avLst/>
          </a:prstGeom>
        </p:spPr>
      </p:pic>
      <p:sp>
        <p:nvSpPr>
          <p:cNvPr id="8" name="TextBox 7">
            <a:extLst>
              <a:ext uri="{FF2B5EF4-FFF2-40B4-BE49-F238E27FC236}">
                <a16:creationId xmlns:a16="http://schemas.microsoft.com/office/drawing/2014/main" id="{44ABAB7E-C620-E544-BB07-27B64A06640A}"/>
              </a:ext>
            </a:extLst>
          </p:cNvPr>
          <p:cNvSpPr txBox="1"/>
          <p:nvPr/>
        </p:nvSpPr>
        <p:spPr>
          <a:xfrm>
            <a:off x="3910468" y="2507007"/>
            <a:ext cx="7767907" cy="112274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ko-KR" dirty="0"/>
              <a:t>Camera image</a:t>
            </a:r>
          </a:p>
          <a:p>
            <a:pPr marL="285750" indent="-285750">
              <a:lnSpc>
                <a:spcPct val="200000"/>
              </a:lnSpc>
              <a:buFont typeface="Arial" panose="020B0604020202020204" pitchFamily="34" charset="0"/>
              <a:buChar char="•"/>
            </a:pPr>
            <a:r>
              <a:rPr lang="en-US" altLang="ko-KR" dirty="0"/>
              <a:t>Yellow points : lidar points projected on to pixel coordinate</a:t>
            </a:r>
          </a:p>
        </p:txBody>
      </p:sp>
      <p:cxnSp>
        <p:nvCxnSpPr>
          <p:cNvPr id="9" name="직선 연결선 8">
            <a:extLst>
              <a:ext uri="{FF2B5EF4-FFF2-40B4-BE49-F238E27FC236}">
                <a16:creationId xmlns:a16="http://schemas.microsoft.com/office/drawing/2014/main" id="{A337D32F-0D43-054F-4FB6-7FE26CC85623}"/>
              </a:ext>
            </a:extLst>
          </p:cNvPr>
          <p:cNvCxnSpPr>
            <a:cxnSpLocks/>
          </p:cNvCxnSpPr>
          <p:nvPr/>
        </p:nvCxnSpPr>
        <p:spPr>
          <a:xfrm>
            <a:off x="405468" y="3956784"/>
            <a:ext cx="11363787"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13065D54-1440-566B-1BAF-3AAB484FCF61}"/>
              </a:ext>
            </a:extLst>
          </p:cNvPr>
          <p:cNvPicPr>
            <a:picLocks noChangeAspect="1"/>
          </p:cNvPicPr>
          <p:nvPr/>
        </p:nvPicPr>
        <p:blipFill rotWithShape="1">
          <a:blip r:embed="rId4"/>
          <a:srcRect r="41303"/>
          <a:stretch/>
        </p:blipFill>
        <p:spPr>
          <a:xfrm>
            <a:off x="422746" y="4047962"/>
            <a:ext cx="3385856" cy="2721954"/>
          </a:xfrm>
          <a:prstGeom prst="rect">
            <a:avLst/>
          </a:prstGeom>
        </p:spPr>
      </p:pic>
      <p:sp>
        <p:nvSpPr>
          <p:cNvPr id="14" name="TextBox 13">
            <a:extLst>
              <a:ext uri="{FF2B5EF4-FFF2-40B4-BE49-F238E27FC236}">
                <a16:creationId xmlns:a16="http://schemas.microsoft.com/office/drawing/2014/main" id="{EB66AB0D-AFCF-64A2-4FB6-A1FAD8A280E5}"/>
              </a:ext>
            </a:extLst>
          </p:cNvPr>
          <p:cNvSpPr txBox="1"/>
          <p:nvPr/>
        </p:nvSpPr>
        <p:spPr>
          <a:xfrm>
            <a:off x="3910468" y="3865607"/>
            <a:ext cx="7767907" cy="167674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ko-KR" dirty="0"/>
              <a:t>Extract indices those are on rubber cones</a:t>
            </a:r>
          </a:p>
          <a:p>
            <a:pPr marL="285750" indent="-285750">
              <a:lnSpc>
                <a:spcPct val="200000"/>
              </a:lnSpc>
              <a:buFont typeface="Arial" panose="020B0604020202020204" pitchFamily="34" charset="0"/>
              <a:buChar char="•"/>
            </a:pPr>
            <a:r>
              <a:rPr lang="en-US" altLang="ko-KR" dirty="0"/>
              <a:t>Access to original point cloud data with indices</a:t>
            </a:r>
          </a:p>
          <a:p>
            <a:pPr marL="285750" indent="-285750">
              <a:lnSpc>
                <a:spcPct val="200000"/>
              </a:lnSpc>
              <a:buFont typeface="Arial" panose="020B0604020202020204" pitchFamily="34" charset="0"/>
              <a:buChar char="•"/>
            </a:pPr>
            <a:r>
              <a:rPr lang="en-US" altLang="ko-KR" dirty="0"/>
              <a:t>Calculate relative coordinate &amp; distance information based on lidar sensor </a:t>
            </a:r>
          </a:p>
        </p:txBody>
      </p:sp>
      <p:grpSp>
        <p:nvGrpSpPr>
          <p:cNvPr id="35" name="그룹 34">
            <a:extLst>
              <a:ext uri="{FF2B5EF4-FFF2-40B4-BE49-F238E27FC236}">
                <a16:creationId xmlns:a16="http://schemas.microsoft.com/office/drawing/2014/main" id="{E8DE7A38-57EE-E035-E0DC-21C61CEFBAA5}"/>
              </a:ext>
            </a:extLst>
          </p:cNvPr>
          <p:cNvGrpSpPr/>
          <p:nvPr/>
        </p:nvGrpSpPr>
        <p:grpSpPr>
          <a:xfrm>
            <a:off x="3910468" y="1688139"/>
            <a:ext cx="3739681" cy="1009318"/>
            <a:chOff x="3910468" y="1491482"/>
            <a:chExt cx="3929829" cy="1180711"/>
          </a:xfrm>
        </p:grpSpPr>
        <p:pic>
          <p:nvPicPr>
            <p:cNvPr id="26" name="그림 25">
              <a:extLst>
                <a:ext uri="{FF2B5EF4-FFF2-40B4-BE49-F238E27FC236}">
                  <a16:creationId xmlns:a16="http://schemas.microsoft.com/office/drawing/2014/main" id="{43BB5036-C673-332C-4AF5-9C0E51240465}"/>
                </a:ext>
              </a:extLst>
            </p:cNvPr>
            <p:cNvPicPr>
              <a:picLocks noChangeAspect="1"/>
            </p:cNvPicPr>
            <p:nvPr/>
          </p:nvPicPr>
          <p:blipFill>
            <a:blip r:embed="rId5"/>
            <a:stretch>
              <a:fillRect/>
            </a:stretch>
          </p:blipFill>
          <p:spPr>
            <a:xfrm>
              <a:off x="3910468" y="1491482"/>
              <a:ext cx="3929829" cy="1180711"/>
            </a:xfrm>
            <a:prstGeom prst="rect">
              <a:avLst/>
            </a:prstGeom>
          </p:spPr>
        </p:pic>
        <p:sp>
          <p:nvSpPr>
            <p:cNvPr id="27" name="사각형: 둥근 모서리 26">
              <a:extLst>
                <a:ext uri="{FF2B5EF4-FFF2-40B4-BE49-F238E27FC236}">
                  <a16:creationId xmlns:a16="http://schemas.microsoft.com/office/drawing/2014/main" id="{FCC20843-701F-01EE-4A0C-F181FD47EEA4}"/>
                </a:ext>
              </a:extLst>
            </p:cNvPr>
            <p:cNvSpPr/>
            <p:nvPr/>
          </p:nvSpPr>
          <p:spPr>
            <a:xfrm>
              <a:off x="7457813" y="1619075"/>
              <a:ext cx="382484" cy="1053118"/>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사각형: 둥근 모서리 27">
              <a:extLst>
                <a:ext uri="{FF2B5EF4-FFF2-40B4-BE49-F238E27FC236}">
                  <a16:creationId xmlns:a16="http://schemas.microsoft.com/office/drawing/2014/main" id="{80FEAE98-5803-B0B2-03A0-0B87606575E7}"/>
                </a:ext>
              </a:extLst>
            </p:cNvPr>
            <p:cNvSpPr/>
            <p:nvPr/>
          </p:nvSpPr>
          <p:spPr>
            <a:xfrm>
              <a:off x="4084826" y="1668328"/>
              <a:ext cx="308994" cy="908100"/>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4" name="연결선: 꺾임 33">
              <a:extLst>
                <a:ext uri="{FF2B5EF4-FFF2-40B4-BE49-F238E27FC236}">
                  <a16:creationId xmlns:a16="http://schemas.microsoft.com/office/drawing/2014/main" id="{EF2C594F-0310-A3C4-B10B-09C4C8EA471D}"/>
                </a:ext>
              </a:extLst>
            </p:cNvPr>
            <p:cNvCxnSpPr>
              <a:stCxn id="27" idx="0"/>
              <a:endCxn id="28" idx="0"/>
            </p:cNvCxnSpPr>
            <p:nvPr/>
          </p:nvCxnSpPr>
          <p:spPr>
            <a:xfrm rot="16200000" flipH="1" flipV="1">
              <a:off x="5919562" y="-61165"/>
              <a:ext cx="49253" cy="3409732"/>
            </a:xfrm>
            <a:prstGeom prst="bentConnector3">
              <a:avLst>
                <a:gd name="adj1" fmla="val -464134"/>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36" name="TextBox 35">
            <a:extLst>
              <a:ext uri="{FF2B5EF4-FFF2-40B4-BE49-F238E27FC236}">
                <a16:creationId xmlns:a16="http://schemas.microsoft.com/office/drawing/2014/main" id="{0857F4A1-A916-D555-1D97-5233F8DB015A}"/>
              </a:ext>
            </a:extLst>
          </p:cNvPr>
          <p:cNvSpPr txBox="1"/>
          <p:nvPr/>
        </p:nvSpPr>
        <p:spPr>
          <a:xfrm>
            <a:off x="7746137" y="2065870"/>
            <a:ext cx="4621285" cy="323165"/>
          </a:xfrm>
          <a:prstGeom prst="rect">
            <a:avLst/>
          </a:prstGeom>
          <a:noFill/>
        </p:spPr>
        <p:txBody>
          <a:bodyPr wrap="square" rtlCol="0">
            <a:spAutoFit/>
          </a:bodyPr>
          <a:lstStyle/>
          <a:p>
            <a:r>
              <a:rPr lang="en-US" altLang="ko-KR" sz="1500" dirty="0">
                <a:latin typeface="현대하모니 L" panose="02020603020101020101" pitchFamily="18" charset="-127"/>
                <a:ea typeface="현대하모니 L" panose="02020603020101020101" pitchFamily="18" charset="-127"/>
              </a:rPr>
              <a:t>: Lidar data can be projected to pixel coordinate</a:t>
            </a:r>
            <a:endParaRPr lang="ko-KR" altLang="en-US" sz="1500" dirty="0">
              <a:latin typeface="현대하모니 L" panose="02020603020101020101" pitchFamily="18" charset="-127"/>
              <a:ea typeface="현대하모니 L" panose="02020603020101020101" pitchFamily="18" charset="-127"/>
            </a:endParaRPr>
          </a:p>
        </p:txBody>
      </p:sp>
    </p:spTree>
    <p:extLst>
      <p:ext uri="{BB962C8B-B14F-4D97-AF65-F5344CB8AC3E}">
        <p14:creationId xmlns:p14="http://schemas.microsoft.com/office/powerpoint/2010/main" val="42855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981B8B-26BB-4499-0D25-83B799396538}"/>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Distance calculation</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AutoShape 2">
            <a:extLst>
              <a:ext uri="{FF2B5EF4-FFF2-40B4-BE49-F238E27FC236}">
                <a16:creationId xmlns:a16="http://schemas.microsoft.com/office/drawing/2014/main" id="{288A5835-3B86-A5A9-3FC8-3FFFFB46EC41}"/>
              </a:ext>
            </a:extLst>
          </p:cNvPr>
          <p:cNvSpPr>
            <a:spLocks noChangeArrowheads="1"/>
          </p:cNvSpPr>
          <p:nvPr/>
        </p:nvSpPr>
        <p:spPr bwMode="auto">
          <a:xfrm>
            <a:off x="377504" y="937325"/>
            <a:ext cx="3739680"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Procedure</a:t>
            </a:r>
          </a:p>
        </p:txBody>
      </p:sp>
      <p:sp>
        <p:nvSpPr>
          <p:cNvPr id="31" name="TextBox 30">
            <a:extLst>
              <a:ext uri="{FF2B5EF4-FFF2-40B4-BE49-F238E27FC236}">
                <a16:creationId xmlns:a16="http://schemas.microsoft.com/office/drawing/2014/main" id="{894CE988-D28F-D431-AA24-1CF59FA5D6A4}"/>
              </a:ext>
            </a:extLst>
          </p:cNvPr>
          <p:cNvSpPr txBox="1"/>
          <p:nvPr/>
        </p:nvSpPr>
        <p:spPr>
          <a:xfrm>
            <a:off x="377504" y="1454408"/>
            <a:ext cx="9260082"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latin typeface="현대하모니 L" panose="02020603020101020101" pitchFamily="18" charset="-127"/>
                <a:ea typeface="현대하모니 L" panose="02020603020101020101" pitchFamily="18" charset="-127"/>
              </a:rPr>
              <a:t>Sensor calibration &amp; Model training finished</a:t>
            </a:r>
          </a:p>
          <a:p>
            <a:pPr marL="285750" indent="-285750">
              <a:lnSpc>
                <a:spcPct val="150000"/>
              </a:lnSpc>
              <a:buFont typeface="Arial" panose="020B0604020202020204" pitchFamily="34" charset="0"/>
              <a:buChar char="•"/>
            </a:pPr>
            <a:r>
              <a:rPr lang="en-US" altLang="ko-KR" dirty="0">
                <a:latin typeface="현대하모니 L" panose="02020603020101020101" pitchFamily="18" charset="-127"/>
                <a:ea typeface="현대하모니 L" panose="02020603020101020101" pitchFamily="18" charset="-127"/>
              </a:rPr>
              <a:t>How to get distance &amp; relative coordinate of detected object?</a:t>
            </a:r>
            <a:endParaRPr lang="ko-KR" altLang="en-US" dirty="0">
              <a:latin typeface="현대하모니 L" panose="02020603020101020101" pitchFamily="18" charset="-127"/>
              <a:ea typeface="현대하모니 L" panose="02020603020101020101" pitchFamily="18" charset="-127"/>
            </a:endParaRPr>
          </a:p>
        </p:txBody>
      </p:sp>
      <p:grpSp>
        <p:nvGrpSpPr>
          <p:cNvPr id="28" name="그룹 27">
            <a:extLst>
              <a:ext uri="{FF2B5EF4-FFF2-40B4-BE49-F238E27FC236}">
                <a16:creationId xmlns:a16="http://schemas.microsoft.com/office/drawing/2014/main" id="{2C57240E-FDA5-E30A-D4BF-CD90F3B5A0C6}"/>
              </a:ext>
            </a:extLst>
          </p:cNvPr>
          <p:cNvGrpSpPr/>
          <p:nvPr/>
        </p:nvGrpSpPr>
        <p:grpSpPr>
          <a:xfrm>
            <a:off x="482885" y="2419811"/>
            <a:ext cx="3534033" cy="4232335"/>
            <a:chOff x="482885" y="2419811"/>
            <a:chExt cx="3534033" cy="4232335"/>
          </a:xfrm>
        </p:grpSpPr>
        <p:sp>
          <p:nvSpPr>
            <p:cNvPr id="2" name="사각형: 둥근 모서리 1">
              <a:extLst>
                <a:ext uri="{FF2B5EF4-FFF2-40B4-BE49-F238E27FC236}">
                  <a16:creationId xmlns:a16="http://schemas.microsoft.com/office/drawing/2014/main" id="{856976C0-1640-E0DF-8671-75BAD98F46F9}"/>
                </a:ext>
              </a:extLst>
            </p:cNvPr>
            <p:cNvSpPr/>
            <p:nvPr/>
          </p:nvSpPr>
          <p:spPr>
            <a:xfrm>
              <a:off x="482885" y="2419811"/>
              <a:ext cx="3534033" cy="4232335"/>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현대하모니 L" panose="02020603020101020101" pitchFamily="18" charset="-127"/>
                <a:ea typeface="현대하모니 L" panose="02020603020101020101" pitchFamily="18" charset="-127"/>
              </a:endParaRPr>
            </a:p>
          </p:txBody>
        </p:sp>
        <p:sp>
          <p:nvSpPr>
            <p:cNvPr id="14" name="AutoShape 2">
              <a:extLst>
                <a:ext uri="{FF2B5EF4-FFF2-40B4-BE49-F238E27FC236}">
                  <a16:creationId xmlns:a16="http://schemas.microsoft.com/office/drawing/2014/main" id="{D248588D-E92D-04A1-57B8-DC26245D2A9A}"/>
                </a:ext>
              </a:extLst>
            </p:cNvPr>
            <p:cNvSpPr>
              <a:spLocks noChangeArrowheads="1"/>
            </p:cNvSpPr>
            <p:nvPr/>
          </p:nvSpPr>
          <p:spPr bwMode="auto">
            <a:xfrm>
              <a:off x="1749047" y="2568026"/>
              <a:ext cx="996594" cy="285381"/>
            </a:xfrm>
            <a:prstGeom prst="roundRect">
              <a:avLst/>
            </a:prstGeom>
            <a:solidFill>
              <a:schemeClr val="accent1">
                <a:lumMod val="60000"/>
                <a:lumOff val="40000"/>
              </a:schemeClr>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sz="1400" kern="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Step 1</a:t>
              </a:r>
              <a:endParaRPr lang="en-US" altLang="ko-KR" sz="1400"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endParaRPr>
            </a:p>
          </p:txBody>
        </p:sp>
        <p:cxnSp>
          <p:nvCxnSpPr>
            <p:cNvPr id="16" name="직선 화살표 연결선 15">
              <a:extLst>
                <a:ext uri="{FF2B5EF4-FFF2-40B4-BE49-F238E27FC236}">
                  <a16:creationId xmlns:a16="http://schemas.microsoft.com/office/drawing/2014/main" id="{B9CD0759-782F-CD63-2EEF-6BDBC9BB67DD}"/>
                </a:ext>
              </a:extLst>
            </p:cNvPr>
            <p:cNvCxnSpPr>
              <a:cxnSpLocks/>
            </p:cNvCxnSpPr>
            <p:nvPr/>
          </p:nvCxnSpPr>
          <p:spPr>
            <a:xfrm>
              <a:off x="2133261" y="5011045"/>
              <a:ext cx="0" cy="5135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32EFD00-E3B5-5A82-52A1-0723D861F3F2}"/>
                    </a:ext>
                  </a:extLst>
                </p:cNvPr>
                <p:cNvSpPr txBox="1"/>
                <p:nvPr/>
              </p:nvSpPr>
              <p:spPr>
                <a:xfrm>
                  <a:off x="2143535" y="5066392"/>
                  <a:ext cx="158194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smtClean="0">
                            <a:latin typeface="Cambria Math" panose="02040503050406030204" pitchFamily="18" charset="0"/>
                            <a:ea typeface="Cambria Math" panose="02040503050406030204" pitchFamily="18" charset="0"/>
                          </a:rPr>
                          <m:t>×</m:t>
                        </m:r>
                        <m:sSub>
                          <m:sSubPr>
                            <m:ctrlPr>
                              <a:rPr lang="en-US" altLang="ko-KR" sz="1400" i="1" smtClean="0">
                                <a:latin typeface="Cambria Math" panose="02040503050406030204" pitchFamily="18" charset="0"/>
                                <a:ea typeface="Cambria Math" panose="02040503050406030204" pitchFamily="18" charset="0"/>
                              </a:rPr>
                            </m:ctrlPr>
                          </m:sSubPr>
                          <m:e>
                            <m:r>
                              <a:rPr lang="en-US" altLang="ko-KR" sz="1400" b="0" i="1" smtClean="0">
                                <a:latin typeface="Cambria Math" panose="02040503050406030204" pitchFamily="18" charset="0"/>
                                <a:ea typeface="Cambria Math" panose="02040503050406030204" pitchFamily="18" charset="0"/>
                              </a:rPr>
                              <m:t>𝑀</m:t>
                            </m:r>
                          </m:e>
                          <m:sub>
                            <m:r>
                              <a:rPr lang="en-US" altLang="ko-KR" sz="1400" b="0" i="1" smtClean="0">
                                <a:latin typeface="Cambria Math" panose="02040503050406030204" pitchFamily="18" charset="0"/>
                                <a:ea typeface="Cambria Math" panose="02040503050406030204" pitchFamily="18" charset="0"/>
                              </a:rPr>
                              <m:t>𝑖𝑛𝑡</m:t>
                            </m:r>
                          </m:sub>
                        </m:sSub>
                        <m:r>
                          <a:rPr lang="en-US" altLang="ko-KR" sz="1400" i="1">
                            <a:latin typeface="Cambria Math" panose="02040503050406030204" pitchFamily="18" charset="0"/>
                            <a:ea typeface="Cambria Math" panose="02040503050406030204" pitchFamily="18" charset="0"/>
                          </a:rPr>
                          <m:t>×</m:t>
                        </m:r>
                        <m:sSub>
                          <m:sSubPr>
                            <m:ctrlPr>
                              <a:rPr lang="en-US" altLang="ko-KR" sz="1400" i="1">
                                <a:latin typeface="Cambria Math" panose="02040503050406030204" pitchFamily="18" charset="0"/>
                                <a:ea typeface="Cambria Math" panose="02040503050406030204" pitchFamily="18" charset="0"/>
                              </a:rPr>
                            </m:ctrlPr>
                          </m:sSubPr>
                          <m:e>
                            <m:r>
                              <a:rPr lang="en-US" altLang="ko-KR" sz="1400" i="1">
                                <a:latin typeface="Cambria Math" panose="02040503050406030204" pitchFamily="18" charset="0"/>
                                <a:ea typeface="Cambria Math" panose="02040503050406030204" pitchFamily="18" charset="0"/>
                              </a:rPr>
                              <m:t>𝑀</m:t>
                            </m:r>
                          </m:e>
                          <m:sub>
                            <m:r>
                              <a:rPr lang="en-US" altLang="ko-KR" sz="1400" b="0" i="1" smtClean="0">
                                <a:latin typeface="Cambria Math" panose="02040503050406030204" pitchFamily="18" charset="0"/>
                                <a:ea typeface="Cambria Math" panose="02040503050406030204" pitchFamily="18" charset="0"/>
                              </a:rPr>
                              <m:t>𝑒𝑥𝑡</m:t>
                            </m:r>
                          </m:sub>
                        </m:sSub>
                      </m:oMath>
                    </m:oMathPara>
                  </a14:m>
                  <a:endParaRPr lang="ko-KR" altLang="en-US" sz="1400" dirty="0"/>
                </a:p>
              </p:txBody>
            </p:sp>
          </mc:Choice>
          <mc:Fallback xmlns="">
            <p:sp>
              <p:nvSpPr>
                <p:cNvPr id="19" name="TextBox 18">
                  <a:extLst>
                    <a:ext uri="{FF2B5EF4-FFF2-40B4-BE49-F238E27FC236}">
                      <a16:creationId xmlns:a16="http://schemas.microsoft.com/office/drawing/2014/main" id="{832EFD00-E3B5-5A82-52A1-0723D861F3F2}"/>
                    </a:ext>
                  </a:extLst>
                </p:cNvPr>
                <p:cNvSpPr txBox="1">
                  <a:spLocks noRot="1" noChangeAspect="1" noMove="1" noResize="1" noEditPoints="1" noAdjustHandles="1" noChangeArrowheads="1" noChangeShapeType="1" noTextEdit="1"/>
                </p:cNvSpPr>
                <p:nvPr/>
              </p:nvSpPr>
              <p:spPr>
                <a:xfrm>
                  <a:off x="2143535" y="5066392"/>
                  <a:ext cx="1581943" cy="307777"/>
                </a:xfrm>
                <a:prstGeom prst="rect">
                  <a:avLst/>
                </a:prstGeom>
                <a:blipFill>
                  <a:blip r:embed="rId3"/>
                  <a:stretch>
                    <a:fillRect/>
                  </a:stretch>
                </a:blipFill>
              </p:spPr>
              <p:txBody>
                <a:bodyPr/>
                <a:lstStyle/>
                <a:p>
                  <a:r>
                    <a:rPr lang="ko-KR" altLang="en-US">
                      <a:noFill/>
                    </a:rPr>
                    <a:t> </a:t>
                  </a:r>
                </a:p>
              </p:txBody>
            </p:sp>
          </mc:Fallback>
        </mc:AlternateContent>
        <p:sp>
          <p:nvSpPr>
            <p:cNvPr id="23" name="사각형: 둥근 모서리 22">
              <a:extLst>
                <a:ext uri="{FF2B5EF4-FFF2-40B4-BE49-F238E27FC236}">
                  <a16:creationId xmlns:a16="http://schemas.microsoft.com/office/drawing/2014/main" id="{139DBBF4-C409-4CC4-741D-4721795FF268}"/>
                </a:ext>
              </a:extLst>
            </p:cNvPr>
            <p:cNvSpPr/>
            <p:nvPr/>
          </p:nvSpPr>
          <p:spPr>
            <a:xfrm>
              <a:off x="898734" y="5641392"/>
              <a:ext cx="2697218" cy="5364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현대하모니 L" panose="02020603020101020101" pitchFamily="18" charset="-127"/>
                  <a:ea typeface="현대하모니 L" panose="02020603020101020101" pitchFamily="18" charset="-127"/>
                </a:rPr>
                <a:t>Projection on pixel points</a:t>
              </a:r>
              <a:endParaRPr lang="ko-KR" altLang="en-US" sz="1400" dirty="0">
                <a:solidFill>
                  <a:schemeClr val="tx1"/>
                </a:solidFill>
                <a:latin typeface="현대하모니 L" panose="02020603020101020101" pitchFamily="18" charset="-127"/>
                <a:ea typeface="현대하모니 L" panose="02020603020101020101" pitchFamily="18" charset="-127"/>
              </a:endParaRPr>
            </a:p>
          </p:txBody>
        </p:sp>
      </p:grpSp>
      <p:pic>
        <p:nvPicPr>
          <p:cNvPr id="27" name="그림 26">
            <a:extLst>
              <a:ext uri="{FF2B5EF4-FFF2-40B4-BE49-F238E27FC236}">
                <a16:creationId xmlns:a16="http://schemas.microsoft.com/office/drawing/2014/main" id="{20ACE06B-0CF2-6359-083A-F6CB1B91C0FA}"/>
              </a:ext>
            </a:extLst>
          </p:cNvPr>
          <p:cNvPicPr>
            <a:picLocks noChangeAspect="1"/>
          </p:cNvPicPr>
          <p:nvPr/>
        </p:nvPicPr>
        <p:blipFill rotWithShape="1">
          <a:blip r:embed="rId4"/>
          <a:srcRect t="2460"/>
          <a:stretch/>
        </p:blipFill>
        <p:spPr>
          <a:xfrm>
            <a:off x="4455617" y="2936480"/>
            <a:ext cx="3386924" cy="1946351"/>
          </a:xfrm>
          <a:prstGeom prst="rect">
            <a:avLst/>
          </a:prstGeom>
        </p:spPr>
      </p:pic>
      <p:grpSp>
        <p:nvGrpSpPr>
          <p:cNvPr id="30" name="그룹 29">
            <a:extLst>
              <a:ext uri="{FF2B5EF4-FFF2-40B4-BE49-F238E27FC236}">
                <a16:creationId xmlns:a16="http://schemas.microsoft.com/office/drawing/2014/main" id="{254AAD45-105D-F5C9-51E0-2A92DBEF9962}"/>
              </a:ext>
            </a:extLst>
          </p:cNvPr>
          <p:cNvGrpSpPr/>
          <p:nvPr/>
        </p:nvGrpSpPr>
        <p:grpSpPr>
          <a:xfrm>
            <a:off x="4368370" y="2419810"/>
            <a:ext cx="3534033" cy="4232335"/>
            <a:chOff x="482885" y="2419811"/>
            <a:chExt cx="3534033" cy="4232335"/>
          </a:xfrm>
        </p:grpSpPr>
        <p:sp>
          <p:nvSpPr>
            <p:cNvPr id="33" name="사각형: 둥근 모서리 32">
              <a:extLst>
                <a:ext uri="{FF2B5EF4-FFF2-40B4-BE49-F238E27FC236}">
                  <a16:creationId xmlns:a16="http://schemas.microsoft.com/office/drawing/2014/main" id="{8AE6C79D-DAA2-01D3-F3E3-B466EF6CC4F8}"/>
                </a:ext>
              </a:extLst>
            </p:cNvPr>
            <p:cNvSpPr/>
            <p:nvPr/>
          </p:nvSpPr>
          <p:spPr>
            <a:xfrm>
              <a:off x="482885" y="2419811"/>
              <a:ext cx="3534033" cy="4232335"/>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현대하모니 L" panose="02020603020101020101" pitchFamily="18" charset="-127"/>
                <a:ea typeface="현대하모니 L" panose="02020603020101020101" pitchFamily="18" charset="-127"/>
              </a:endParaRPr>
            </a:p>
          </p:txBody>
        </p:sp>
        <p:sp>
          <p:nvSpPr>
            <p:cNvPr id="34" name="AutoShape 2">
              <a:extLst>
                <a:ext uri="{FF2B5EF4-FFF2-40B4-BE49-F238E27FC236}">
                  <a16:creationId xmlns:a16="http://schemas.microsoft.com/office/drawing/2014/main" id="{685C3FED-B722-98E7-E2B9-4F8F93A0607D}"/>
                </a:ext>
              </a:extLst>
            </p:cNvPr>
            <p:cNvSpPr>
              <a:spLocks noChangeArrowheads="1"/>
            </p:cNvSpPr>
            <p:nvPr/>
          </p:nvSpPr>
          <p:spPr bwMode="auto">
            <a:xfrm>
              <a:off x="1749047" y="2557752"/>
              <a:ext cx="996594" cy="285381"/>
            </a:xfrm>
            <a:prstGeom prst="roundRect">
              <a:avLst/>
            </a:prstGeom>
            <a:solidFill>
              <a:schemeClr val="accent1">
                <a:lumMod val="60000"/>
                <a:lumOff val="40000"/>
              </a:schemeClr>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sz="1400"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Step 2</a:t>
              </a:r>
            </a:p>
          </p:txBody>
        </p:sp>
      </p:grpSp>
      <p:sp>
        <p:nvSpPr>
          <p:cNvPr id="26" name="직사각형 25">
            <a:extLst>
              <a:ext uri="{FF2B5EF4-FFF2-40B4-BE49-F238E27FC236}">
                <a16:creationId xmlns:a16="http://schemas.microsoft.com/office/drawing/2014/main" id="{5A14E330-B26C-9EF2-7A3E-999167D7181D}"/>
              </a:ext>
            </a:extLst>
          </p:cNvPr>
          <p:cNvSpPr/>
          <p:nvPr/>
        </p:nvSpPr>
        <p:spPr>
          <a:xfrm flipH="1">
            <a:off x="5382437" y="3831949"/>
            <a:ext cx="381085" cy="75293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현대하모니 L" panose="02020603020101020101" pitchFamily="18" charset="-127"/>
              <a:ea typeface="현대하모니 L" panose="02020603020101020101" pitchFamily="18" charset="-127"/>
            </a:endParaRPr>
          </a:p>
        </p:txBody>
      </p:sp>
      <p:sp>
        <p:nvSpPr>
          <p:cNvPr id="25" name="직사각형 24">
            <a:extLst>
              <a:ext uri="{FF2B5EF4-FFF2-40B4-BE49-F238E27FC236}">
                <a16:creationId xmlns:a16="http://schemas.microsoft.com/office/drawing/2014/main" id="{9504FE88-552D-0504-6270-155AADD46595}"/>
              </a:ext>
            </a:extLst>
          </p:cNvPr>
          <p:cNvSpPr/>
          <p:nvPr/>
        </p:nvSpPr>
        <p:spPr>
          <a:xfrm>
            <a:off x="6471294" y="3821675"/>
            <a:ext cx="381085" cy="75293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현대하모니 L" panose="02020603020101020101" pitchFamily="18" charset="-127"/>
              <a:ea typeface="현대하모니 L" panose="02020603020101020101" pitchFamily="18" charset="-127"/>
            </a:endParaRPr>
          </a:p>
        </p:txBody>
      </p:sp>
      <p:cxnSp>
        <p:nvCxnSpPr>
          <p:cNvPr id="39" name="직선 화살표 연결선 38">
            <a:extLst>
              <a:ext uri="{FF2B5EF4-FFF2-40B4-BE49-F238E27FC236}">
                <a16:creationId xmlns:a16="http://schemas.microsoft.com/office/drawing/2014/main" id="{A94060CB-E0FC-9B5B-190B-8D0D1B555D2A}"/>
              </a:ext>
            </a:extLst>
          </p:cNvPr>
          <p:cNvCxnSpPr>
            <a:cxnSpLocks/>
          </p:cNvCxnSpPr>
          <p:nvPr/>
        </p:nvCxnSpPr>
        <p:spPr>
          <a:xfrm>
            <a:off x="6167919" y="5011045"/>
            <a:ext cx="0" cy="424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사각형: 둥근 모서리 43">
            <a:extLst>
              <a:ext uri="{FF2B5EF4-FFF2-40B4-BE49-F238E27FC236}">
                <a16:creationId xmlns:a16="http://schemas.microsoft.com/office/drawing/2014/main" id="{D9DE32DA-D89C-8533-92C5-E56E98EFAD09}"/>
              </a:ext>
            </a:extLst>
          </p:cNvPr>
          <p:cNvSpPr/>
          <p:nvPr/>
        </p:nvSpPr>
        <p:spPr>
          <a:xfrm>
            <a:off x="4455617" y="5590021"/>
            <a:ext cx="3386916" cy="71831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1400" dirty="0">
                <a:solidFill>
                  <a:schemeClr val="tx1"/>
                </a:solidFill>
                <a:latin typeface="현대하모니 L" panose="02020603020101020101" pitchFamily="18" charset="-127"/>
                <a:ea typeface="현대하모니 L" panose="02020603020101020101" pitchFamily="18" charset="-127"/>
              </a:rPr>
              <a:t>Extract index of points those </a:t>
            </a:r>
          </a:p>
          <a:p>
            <a:pPr algn="ctr">
              <a:lnSpc>
                <a:spcPct val="150000"/>
              </a:lnSpc>
            </a:pPr>
            <a:r>
              <a:rPr lang="en-US" altLang="ko-KR" sz="1400" dirty="0">
                <a:solidFill>
                  <a:schemeClr val="tx1"/>
                </a:solidFill>
                <a:latin typeface="현대하모니 L" panose="02020603020101020101" pitchFamily="18" charset="-127"/>
                <a:ea typeface="현대하모니 L" panose="02020603020101020101" pitchFamily="18" charset="-127"/>
              </a:rPr>
              <a:t>are on </a:t>
            </a:r>
            <a:r>
              <a:rPr lang="en-US" altLang="ko-KR" sz="1400" dirty="0" err="1">
                <a:solidFill>
                  <a:schemeClr val="tx1"/>
                </a:solidFill>
                <a:latin typeface="현대하모니 L" panose="02020603020101020101" pitchFamily="18" charset="-127"/>
                <a:ea typeface="현대하모니 L" panose="02020603020101020101" pitchFamily="18" charset="-127"/>
              </a:rPr>
              <a:t>rubbercone</a:t>
            </a:r>
            <a:endParaRPr lang="ko-KR" altLang="en-US" sz="1400" dirty="0">
              <a:solidFill>
                <a:schemeClr val="tx1"/>
              </a:solidFill>
              <a:latin typeface="현대하모니 L" panose="02020603020101020101" pitchFamily="18" charset="-127"/>
              <a:ea typeface="현대하모니 L" panose="02020603020101020101" pitchFamily="18" charset="-127"/>
            </a:endParaRPr>
          </a:p>
        </p:txBody>
      </p:sp>
      <p:pic>
        <p:nvPicPr>
          <p:cNvPr id="55" name="그림 54">
            <a:extLst>
              <a:ext uri="{FF2B5EF4-FFF2-40B4-BE49-F238E27FC236}">
                <a16:creationId xmlns:a16="http://schemas.microsoft.com/office/drawing/2014/main" id="{1564FC2E-15AA-64C6-6A77-FB94008B9579}"/>
              </a:ext>
            </a:extLst>
          </p:cNvPr>
          <p:cNvPicPr>
            <a:picLocks noChangeAspect="1"/>
          </p:cNvPicPr>
          <p:nvPr/>
        </p:nvPicPr>
        <p:blipFill>
          <a:blip r:embed="rId5"/>
          <a:stretch>
            <a:fillRect/>
          </a:stretch>
        </p:blipFill>
        <p:spPr>
          <a:xfrm>
            <a:off x="623104" y="2941810"/>
            <a:ext cx="3248479" cy="1951295"/>
          </a:xfrm>
          <a:prstGeom prst="rect">
            <a:avLst/>
          </a:prstGeom>
        </p:spPr>
      </p:pic>
      <p:sp>
        <p:nvSpPr>
          <p:cNvPr id="58" name="TextBox 57">
            <a:extLst>
              <a:ext uri="{FF2B5EF4-FFF2-40B4-BE49-F238E27FC236}">
                <a16:creationId xmlns:a16="http://schemas.microsoft.com/office/drawing/2014/main" id="{AA315971-7BF6-17A9-5505-48196AA97D1B}"/>
              </a:ext>
            </a:extLst>
          </p:cNvPr>
          <p:cNvSpPr txBox="1"/>
          <p:nvPr/>
        </p:nvSpPr>
        <p:spPr>
          <a:xfrm>
            <a:off x="876476" y="6243989"/>
            <a:ext cx="2810236" cy="307777"/>
          </a:xfrm>
          <a:prstGeom prst="rect">
            <a:avLst/>
          </a:prstGeom>
          <a:noFill/>
        </p:spPr>
        <p:txBody>
          <a:bodyPr wrap="square" rtlCol="0">
            <a:spAutoFit/>
          </a:bodyPr>
          <a:lstStyle/>
          <a:p>
            <a:pPr marL="285750" indent="-285750">
              <a:buFont typeface="Arial" panose="020B0604020202020204" pitchFamily="34" charset="0"/>
              <a:buChar char="•"/>
            </a:pPr>
            <a:r>
              <a:rPr lang="en-US" altLang="ko-KR" sz="1400" dirty="0"/>
              <a:t>Each point has ‘index’</a:t>
            </a:r>
            <a:endParaRPr lang="ko-KR" altLang="en-US" sz="1400" dirty="0"/>
          </a:p>
        </p:txBody>
      </p:sp>
      <p:grpSp>
        <p:nvGrpSpPr>
          <p:cNvPr id="5" name="그룹 4">
            <a:extLst>
              <a:ext uri="{FF2B5EF4-FFF2-40B4-BE49-F238E27FC236}">
                <a16:creationId xmlns:a16="http://schemas.microsoft.com/office/drawing/2014/main" id="{F642B134-A901-4726-16B9-7F90927DAEFF}"/>
              </a:ext>
            </a:extLst>
          </p:cNvPr>
          <p:cNvGrpSpPr/>
          <p:nvPr/>
        </p:nvGrpSpPr>
        <p:grpSpPr>
          <a:xfrm>
            <a:off x="8223033" y="2419810"/>
            <a:ext cx="3534033" cy="4232335"/>
            <a:chOff x="8253855" y="2419810"/>
            <a:chExt cx="3534033" cy="4232335"/>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FFEFA74-538C-C7AC-0297-42EC931DD4A1}"/>
                    </a:ext>
                  </a:extLst>
                </p:cNvPr>
                <p:cNvSpPr txBox="1"/>
                <p:nvPr/>
              </p:nvSpPr>
              <p:spPr>
                <a:xfrm>
                  <a:off x="8451508" y="3749978"/>
                  <a:ext cx="3045274" cy="307777"/>
                </a:xfrm>
                <a:prstGeom prst="rect">
                  <a:avLst/>
                </a:prstGeom>
                <a:noFill/>
              </p:spPr>
              <p:txBody>
                <a:bodyPr wrap="square" rtlCol="0">
                  <a:spAutoFit/>
                </a:bodyPr>
                <a:lstStyle/>
                <a:p>
                  <a:pPr marL="285750" indent="-285750">
                    <a:buFont typeface="Arial" panose="020B0604020202020204" pitchFamily="34" charset="0"/>
                    <a:buChar char="•"/>
                  </a:pPr>
                  <a:r>
                    <a:rPr lang="en-US" altLang="ko-KR" sz="1400" dirty="0"/>
                    <a:t>Original data has</a:t>
                  </a:r>
                  <a14:m>
                    <m:oMath xmlns:m="http://schemas.openxmlformats.org/officeDocument/2006/math">
                      <m:r>
                        <a:rPr lang="en-US" altLang="ko-KR" sz="1400" i="1" dirty="0" smtClean="0">
                          <a:latin typeface="Cambria Math" panose="02040503050406030204" pitchFamily="18" charset="0"/>
                        </a:rPr>
                        <m:t> </m:t>
                      </m:r>
                      <m:r>
                        <a:rPr lang="en-US" altLang="ko-KR" sz="1400" i="1" dirty="0" err="1" smtClean="0">
                          <a:latin typeface="Cambria Math" panose="02040503050406030204" pitchFamily="18" charset="0"/>
                        </a:rPr>
                        <m:t>𝑥</m:t>
                      </m:r>
                      <m:r>
                        <a:rPr lang="en-US" altLang="ko-KR" sz="1400" i="1" dirty="0" err="1" smtClean="0">
                          <a:latin typeface="Cambria Math" panose="02040503050406030204" pitchFamily="18" charset="0"/>
                        </a:rPr>
                        <m:t>,</m:t>
                      </m:r>
                      <m:r>
                        <a:rPr lang="en-US" altLang="ko-KR" sz="1400" i="1" dirty="0" err="1" smtClean="0">
                          <a:latin typeface="Cambria Math" panose="02040503050406030204" pitchFamily="18" charset="0"/>
                        </a:rPr>
                        <m:t>𝑦</m:t>
                      </m:r>
                      <m:r>
                        <a:rPr lang="en-US" altLang="ko-KR" sz="1400" i="1" dirty="0" smtClean="0">
                          <a:latin typeface="Cambria Math" panose="02040503050406030204" pitchFamily="18" charset="0"/>
                        </a:rPr>
                        <m:t> </m:t>
                      </m:r>
                    </m:oMath>
                  </a14:m>
                  <a:r>
                    <a:rPr lang="en-US" altLang="ko-KR" sz="1400" dirty="0"/>
                    <a:t>information</a:t>
                  </a:r>
                  <a:endParaRPr lang="ko-KR" altLang="en-US" sz="1400" dirty="0"/>
                </a:p>
              </p:txBody>
            </p:sp>
          </mc:Choice>
          <mc:Fallback xmlns="">
            <p:sp>
              <p:nvSpPr>
                <p:cNvPr id="38" name="TextBox 37">
                  <a:extLst>
                    <a:ext uri="{FF2B5EF4-FFF2-40B4-BE49-F238E27FC236}">
                      <a16:creationId xmlns:a16="http://schemas.microsoft.com/office/drawing/2014/main" id="{7FFEFA74-538C-C7AC-0297-42EC931DD4A1}"/>
                    </a:ext>
                  </a:extLst>
                </p:cNvPr>
                <p:cNvSpPr txBox="1">
                  <a:spLocks noRot="1" noChangeAspect="1" noMove="1" noResize="1" noEditPoints="1" noAdjustHandles="1" noChangeArrowheads="1" noChangeShapeType="1" noTextEdit="1"/>
                </p:cNvSpPr>
                <p:nvPr/>
              </p:nvSpPr>
              <p:spPr>
                <a:xfrm>
                  <a:off x="8451508" y="3749978"/>
                  <a:ext cx="3045274" cy="307777"/>
                </a:xfrm>
                <a:prstGeom prst="rect">
                  <a:avLst/>
                </a:prstGeom>
                <a:blipFill>
                  <a:blip r:embed="rId6"/>
                  <a:stretch>
                    <a:fillRect l="-200" t="-3922" b="-19608"/>
                  </a:stretch>
                </a:blipFill>
              </p:spPr>
              <p:txBody>
                <a:bodyPr/>
                <a:lstStyle/>
                <a:p>
                  <a:r>
                    <a:rPr lang="ko-KR" altLang="en-US">
                      <a:noFill/>
                    </a:rPr>
                    <a:t> </a:t>
                  </a:r>
                </a:p>
              </p:txBody>
            </p:sp>
          </mc:Fallback>
        </mc:AlternateContent>
        <p:grpSp>
          <p:nvGrpSpPr>
            <p:cNvPr id="45" name="그룹 44">
              <a:extLst>
                <a:ext uri="{FF2B5EF4-FFF2-40B4-BE49-F238E27FC236}">
                  <a16:creationId xmlns:a16="http://schemas.microsoft.com/office/drawing/2014/main" id="{272E13AA-9829-13E1-BE81-82EADB9DAA50}"/>
                </a:ext>
              </a:extLst>
            </p:cNvPr>
            <p:cNvGrpSpPr/>
            <p:nvPr/>
          </p:nvGrpSpPr>
          <p:grpSpPr>
            <a:xfrm>
              <a:off x="8253855" y="2419810"/>
              <a:ext cx="3534033" cy="4232335"/>
              <a:chOff x="482885" y="2419811"/>
              <a:chExt cx="3534033" cy="4232335"/>
            </a:xfrm>
          </p:grpSpPr>
          <p:sp>
            <p:nvSpPr>
              <p:cNvPr id="46" name="사각형: 둥근 모서리 45">
                <a:extLst>
                  <a:ext uri="{FF2B5EF4-FFF2-40B4-BE49-F238E27FC236}">
                    <a16:creationId xmlns:a16="http://schemas.microsoft.com/office/drawing/2014/main" id="{D6774729-2C97-9E4E-436B-22CBBFAB2204}"/>
                  </a:ext>
                </a:extLst>
              </p:cNvPr>
              <p:cNvSpPr/>
              <p:nvPr/>
            </p:nvSpPr>
            <p:spPr>
              <a:xfrm>
                <a:off x="482885" y="2419811"/>
                <a:ext cx="3534033" cy="4232335"/>
              </a:xfrm>
              <a:prstGeom prst="roundRect">
                <a:avLst/>
              </a:prstGeom>
              <a:no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현대하모니 L" panose="02020603020101020101" pitchFamily="18" charset="-127"/>
                  <a:ea typeface="현대하모니 L" panose="02020603020101020101" pitchFamily="18" charset="-127"/>
                </a:endParaRPr>
              </a:p>
            </p:txBody>
          </p:sp>
          <p:sp>
            <p:nvSpPr>
              <p:cNvPr id="47" name="AutoShape 2">
                <a:extLst>
                  <a:ext uri="{FF2B5EF4-FFF2-40B4-BE49-F238E27FC236}">
                    <a16:creationId xmlns:a16="http://schemas.microsoft.com/office/drawing/2014/main" id="{30B13873-10DC-8C97-4FFD-4240A479431D}"/>
                  </a:ext>
                </a:extLst>
              </p:cNvPr>
              <p:cNvSpPr>
                <a:spLocks noChangeArrowheads="1"/>
              </p:cNvSpPr>
              <p:nvPr/>
            </p:nvSpPr>
            <p:spPr bwMode="auto">
              <a:xfrm>
                <a:off x="1749047" y="2588574"/>
                <a:ext cx="996594" cy="285381"/>
              </a:xfrm>
              <a:prstGeom prst="roundRect">
                <a:avLst/>
              </a:prstGeom>
              <a:solidFill>
                <a:schemeClr val="accent1">
                  <a:lumMod val="60000"/>
                  <a:lumOff val="40000"/>
                </a:schemeClr>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sz="1400"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Step 3</a:t>
                </a:r>
              </a:p>
            </p:txBody>
          </p:sp>
        </p:grpSp>
        <p:sp>
          <p:nvSpPr>
            <p:cNvPr id="48" name="사각형: 둥근 모서리 47">
              <a:extLst>
                <a:ext uri="{FF2B5EF4-FFF2-40B4-BE49-F238E27FC236}">
                  <a16:creationId xmlns:a16="http://schemas.microsoft.com/office/drawing/2014/main" id="{F8169A93-D62C-41F3-C3D2-D8D22F5F83E0}"/>
                </a:ext>
              </a:extLst>
            </p:cNvPr>
            <p:cNvSpPr/>
            <p:nvPr/>
          </p:nvSpPr>
          <p:spPr>
            <a:xfrm>
              <a:off x="8451508" y="3089520"/>
              <a:ext cx="3133611" cy="5364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현대하모니 L" panose="02020603020101020101" pitchFamily="18" charset="-127"/>
                  <a:ea typeface="현대하모니 L" panose="02020603020101020101" pitchFamily="18" charset="-127"/>
                </a:rPr>
                <a:t>Access to original data with index </a:t>
              </a:r>
              <a:endParaRPr lang="ko-KR" altLang="en-US" sz="1400" dirty="0">
                <a:solidFill>
                  <a:schemeClr val="tx1"/>
                </a:solidFill>
                <a:latin typeface="현대하모니 L" panose="02020603020101020101" pitchFamily="18" charset="-127"/>
                <a:ea typeface="현대하모니 L" panose="02020603020101020101" pitchFamily="18" charset="-127"/>
              </a:endParaRPr>
            </a:p>
          </p:txBody>
        </p:sp>
        <p:cxnSp>
          <p:nvCxnSpPr>
            <p:cNvPr id="57" name="직선 화살표 연결선 56">
              <a:extLst>
                <a:ext uri="{FF2B5EF4-FFF2-40B4-BE49-F238E27FC236}">
                  <a16:creationId xmlns:a16="http://schemas.microsoft.com/office/drawing/2014/main" id="{C1E622CF-66BA-9FA4-AFC9-2566C1431400}"/>
                </a:ext>
              </a:extLst>
            </p:cNvPr>
            <p:cNvCxnSpPr>
              <a:cxnSpLocks/>
            </p:cNvCxnSpPr>
            <p:nvPr/>
          </p:nvCxnSpPr>
          <p:spPr>
            <a:xfrm>
              <a:off x="9998469" y="4180706"/>
              <a:ext cx="0" cy="424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사각형: 둥근 모서리 58">
              <a:extLst>
                <a:ext uri="{FF2B5EF4-FFF2-40B4-BE49-F238E27FC236}">
                  <a16:creationId xmlns:a16="http://schemas.microsoft.com/office/drawing/2014/main" id="{AEE5373F-0048-165F-0E09-C60E4CEAD694}"/>
                </a:ext>
              </a:extLst>
            </p:cNvPr>
            <p:cNvSpPr/>
            <p:nvPr/>
          </p:nvSpPr>
          <p:spPr>
            <a:xfrm>
              <a:off x="8451507" y="4756656"/>
              <a:ext cx="3133611" cy="53642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현대하모니 L" panose="02020603020101020101" pitchFamily="18" charset="-127"/>
                  <a:ea typeface="현대하모니 L" panose="02020603020101020101" pitchFamily="18" charset="-127"/>
                </a:rPr>
                <a:t>Can get useful information </a:t>
              </a:r>
              <a:endParaRPr lang="ko-KR" altLang="en-US" sz="1400" dirty="0">
                <a:solidFill>
                  <a:schemeClr val="tx1"/>
                </a:solidFill>
                <a:latin typeface="현대하모니 L" panose="02020603020101020101" pitchFamily="18" charset="-127"/>
                <a:ea typeface="현대하모니 L" panose="02020603020101020101" pitchFamily="18" charset="-127"/>
              </a:endParaRPr>
            </a:p>
          </p:txBody>
        </p:sp>
        <p:sp>
          <p:nvSpPr>
            <p:cNvPr id="61" name="TextBox 60">
              <a:extLst>
                <a:ext uri="{FF2B5EF4-FFF2-40B4-BE49-F238E27FC236}">
                  <a16:creationId xmlns:a16="http://schemas.microsoft.com/office/drawing/2014/main" id="{5464050D-0561-FC60-A867-92AB61765671}"/>
                </a:ext>
              </a:extLst>
            </p:cNvPr>
            <p:cNvSpPr txBox="1"/>
            <p:nvPr/>
          </p:nvSpPr>
          <p:spPr>
            <a:xfrm>
              <a:off x="8475832" y="5363280"/>
              <a:ext cx="3045274" cy="7052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Distance of object</a:t>
              </a:r>
            </a:p>
            <a:p>
              <a:pPr marL="285750" indent="-285750">
                <a:lnSpc>
                  <a:spcPct val="150000"/>
                </a:lnSpc>
                <a:buFont typeface="Arial" panose="020B0604020202020204" pitchFamily="34" charset="0"/>
                <a:buChar char="•"/>
              </a:pPr>
              <a:r>
                <a:rPr lang="en-US" altLang="ko-KR" sz="1400" dirty="0"/>
                <a:t>Azimuth angle of object</a:t>
              </a:r>
              <a:endParaRPr lang="ko-KR" altLang="en-US" sz="1400" dirty="0"/>
            </a:p>
          </p:txBody>
        </p:sp>
      </p:grpSp>
    </p:spTree>
    <p:extLst>
      <p:ext uri="{BB962C8B-B14F-4D97-AF65-F5344CB8AC3E}">
        <p14:creationId xmlns:p14="http://schemas.microsoft.com/office/powerpoint/2010/main" val="4187557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D18A3A-F9A2-ACD7-18A5-E9928D51F145}"/>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Fusion result</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4" name="AutoShape 2">
            <a:extLst>
              <a:ext uri="{FF2B5EF4-FFF2-40B4-BE49-F238E27FC236}">
                <a16:creationId xmlns:a16="http://schemas.microsoft.com/office/drawing/2014/main" id="{EB772E26-65D5-5053-E908-9EC51B775F37}"/>
              </a:ext>
            </a:extLst>
          </p:cNvPr>
          <p:cNvSpPr>
            <a:spLocks noChangeArrowheads="1"/>
          </p:cNvSpPr>
          <p:nvPr/>
        </p:nvSpPr>
        <p:spPr bwMode="auto">
          <a:xfrm>
            <a:off x="422743" y="954346"/>
            <a:ext cx="3739680"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Distance measurement</a:t>
            </a:r>
          </a:p>
        </p:txBody>
      </p:sp>
      <p:grpSp>
        <p:nvGrpSpPr>
          <p:cNvPr id="20" name="그룹 19">
            <a:extLst>
              <a:ext uri="{FF2B5EF4-FFF2-40B4-BE49-F238E27FC236}">
                <a16:creationId xmlns:a16="http://schemas.microsoft.com/office/drawing/2014/main" id="{F6F6D88C-C898-EAAE-24F5-F2D35994CCEA}"/>
              </a:ext>
            </a:extLst>
          </p:cNvPr>
          <p:cNvGrpSpPr/>
          <p:nvPr/>
        </p:nvGrpSpPr>
        <p:grpSpPr>
          <a:xfrm>
            <a:off x="422743" y="1446979"/>
            <a:ext cx="9604835" cy="5205168"/>
            <a:chOff x="422745" y="1506025"/>
            <a:chExt cx="7689408" cy="5205168"/>
          </a:xfrm>
        </p:grpSpPr>
        <p:grpSp>
          <p:nvGrpSpPr>
            <p:cNvPr id="8" name="그룹 7">
              <a:extLst>
                <a:ext uri="{FF2B5EF4-FFF2-40B4-BE49-F238E27FC236}">
                  <a16:creationId xmlns:a16="http://schemas.microsoft.com/office/drawing/2014/main" id="{DA6EB8AF-2732-2D8C-8A58-BD0B49019E2A}"/>
                </a:ext>
              </a:extLst>
            </p:cNvPr>
            <p:cNvGrpSpPr/>
            <p:nvPr/>
          </p:nvGrpSpPr>
          <p:grpSpPr>
            <a:xfrm>
              <a:off x="489856" y="1875357"/>
              <a:ext cx="7622297" cy="2283960"/>
              <a:chOff x="422745" y="1594803"/>
              <a:chExt cx="7924302" cy="2398357"/>
            </a:xfrm>
          </p:grpSpPr>
          <p:pic>
            <p:nvPicPr>
              <p:cNvPr id="5" name="그림 4">
                <a:extLst>
                  <a:ext uri="{FF2B5EF4-FFF2-40B4-BE49-F238E27FC236}">
                    <a16:creationId xmlns:a16="http://schemas.microsoft.com/office/drawing/2014/main" id="{C103CDE1-6BD3-D7AC-4AA2-D840DDFEE8FA}"/>
                  </a:ext>
                </a:extLst>
              </p:cNvPr>
              <p:cNvPicPr>
                <a:picLocks noChangeAspect="1"/>
              </p:cNvPicPr>
              <p:nvPr/>
            </p:nvPicPr>
            <p:blipFill>
              <a:blip r:embed="rId3"/>
              <a:stretch>
                <a:fillRect/>
              </a:stretch>
            </p:blipFill>
            <p:spPr>
              <a:xfrm>
                <a:off x="422745" y="1594803"/>
                <a:ext cx="2662947" cy="2398357"/>
              </a:xfrm>
              <a:prstGeom prst="rect">
                <a:avLst/>
              </a:prstGeom>
            </p:spPr>
          </p:pic>
          <p:pic>
            <p:nvPicPr>
              <p:cNvPr id="6" name="그림 5">
                <a:extLst>
                  <a:ext uri="{FF2B5EF4-FFF2-40B4-BE49-F238E27FC236}">
                    <a16:creationId xmlns:a16="http://schemas.microsoft.com/office/drawing/2014/main" id="{534BA4DF-881C-3BC1-D1E2-64AFCD332CFA}"/>
                  </a:ext>
                </a:extLst>
              </p:cNvPr>
              <p:cNvPicPr>
                <a:picLocks noChangeAspect="1"/>
              </p:cNvPicPr>
              <p:nvPr/>
            </p:nvPicPr>
            <p:blipFill>
              <a:blip r:embed="rId4"/>
              <a:stretch>
                <a:fillRect/>
              </a:stretch>
            </p:blipFill>
            <p:spPr>
              <a:xfrm>
                <a:off x="3085693" y="1594803"/>
                <a:ext cx="5261354" cy="2398357"/>
              </a:xfrm>
              <a:prstGeom prst="rect">
                <a:avLst/>
              </a:prstGeom>
            </p:spPr>
          </p:pic>
        </p:grpSp>
        <p:sp>
          <p:nvSpPr>
            <p:cNvPr id="9" name="TextBox 8">
              <a:extLst>
                <a:ext uri="{FF2B5EF4-FFF2-40B4-BE49-F238E27FC236}">
                  <a16:creationId xmlns:a16="http://schemas.microsoft.com/office/drawing/2014/main" id="{B49CFA34-54FA-EFD3-CF58-430A9D44D25B}"/>
                </a:ext>
              </a:extLst>
            </p:cNvPr>
            <p:cNvSpPr txBox="1"/>
            <p:nvPr/>
          </p:nvSpPr>
          <p:spPr>
            <a:xfrm>
              <a:off x="422745" y="1506025"/>
              <a:ext cx="1682892" cy="369332"/>
            </a:xfrm>
            <a:prstGeom prst="rect">
              <a:avLst/>
            </a:prstGeom>
            <a:noFill/>
          </p:spPr>
          <p:txBody>
            <a:bodyPr wrap="square" rtlCol="0">
              <a:spAutoFit/>
            </a:bodyPr>
            <a:lstStyle/>
            <a:p>
              <a:r>
                <a:rPr lang="en-US" altLang="ko-KR" u="sng" dirty="0"/>
                <a:t>Case 1</a:t>
              </a:r>
              <a:endParaRPr lang="ko-KR" altLang="en-US" u="sng" dirty="0"/>
            </a:p>
          </p:txBody>
        </p:sp>
        <p:sp>
          <p:nvSpPr>
            <p:cNvPr id="15" name="TextBox 14">
              <a:extLst>
                <a:ext uri="{FF2B5EF4-FFF2-40B4-BE49-F238E27FC236}">
                  <a16:creationId xmlns:a16="http://schemas.microsoft.com/office/drawing/2014/main" id="{EF66B4E6-7D0F-799F-FF11-C4D9ADE7B710}"/>
                </a:ext>
              </a:extLst>
            </p:cNvPr>
            <p:cNvSpPr txBox="1"/>
            <p:nvPr/>
          </p:nvSpPr>
          <p:spPr>
            <a:xfrm>
              <a:off x="422745" y="4212321"/>
              <a:ext cx="1682892" cy="369332"/>
            </a:xfrm>
            <a:prstGeom prst="rect">
              <a:avLst/>
            </a:prstGeom>
            <a:noFill/>
          </p:spPr>
          <p:txBody>
            <a:bodyPr wrap="square" rtlCol="0">
              <a:spAutoFit/>
            </a:bodyPr>
            <a:lstStyle/>
            <a:p>
              <a:r>
                <a:rPr lang="en-US" altLang="ko-KR" u="sng" dirty="0"/>
                <a:t>Case 2</a:t>
              </a:r>
              <a:endParaRPr lang="ko-KR" altLang="en-US" u="sng" dirty="0"/>
            </a:p>
          </p:txBody>
        </p:sp>
        <p:grpSp>
          <p:nvGrpSpPr>
            <p:cNvPr id="19" name="그룹 18">
              <a:extLst>
                <a:ext uri="{FF2B5EF4-FFF2-40B4-BE49-F238E27FC236}">
                  <a16:creationId xmlns:a16="http://schemas.microsoft.com/office/drawing/2014/main" id="{EBE49AAF-E8E2-88E2-C4A1-0FA7A90541C4}"/>
                </a:ext>
              </a:extLst>
            </p:cNvPr>
            <p:cNvGrpSpPr/>
            <p:nvPr/>
          </p:nvGrpSpPr>
          <p:grpSpPr>
            <a:xfrm>
              <a:off x="489856" y="4581653"/>
              <a:ext cx="7620968" cy="2129540"/>
              <a:chOff x="489856" y="4581653"/>
              <a:chExt cx="7620968" cy="2129540"/>
            </a:xfrm>
          </p:grpSpPr>
          <p:pic>
            <p:nvPicPr>
              <p:cNvPr id="17" name="그림 16">
                <a:extLst>
                  <a:ext uri="{FF2B5EF4-FFF2-40B4-BE49-F238E27FC236}">
                    <a16:creationId xmlns:a16="http://schemas.microsoft.com/office/drawing/2014/main" id="{4FE90674-9704-071A-BBE0-B6B33B112CDE}"/>
                  </a:ext>
                </a:extLst>
              </p:cNvPr>
              <p:cNvPicPr>
                <a:picLocks noChangeAspect="1"/>
              </p:cNvPicPr>
              <p:nvPr/>
            </p:nvPicPr>
            <p:blipFill>
              <a:blip r:embed="rId5"/>
              <a:stretch>
                <a:fillRect/>
              </a:stretch>
            </p:blipFill>
            <p:spPr>
              <a:xfrm>
                <a:off x="489856" y="4587103"/>
                <a:ext cx="2560129" cy="2124090"/>
              </a:xfrm>
              <a:prstGeom prst="rect">
                <a:avLst/>
              </a:prstGeom>
            </p:spPr>
          </p:pic>
          <p:pic>
            <p:nvPicPr>
              <p:cNvPr id="18" name="그림 17">
                <a:extLst>
                  <a:ext uri="{FF2B5EF4-FFF2-40B4-BE49-F238E27FC236}">
                    <a16:creationId xmlns:a16="http://schemas.microsoft.com/office/drawing/2014/main" id="{ABA220CA-176B-CB4F-5BCA-99477F0AA36A}"/>
                  </a:ext>
                </a:extLst>
              </p:cNvPr>
              <p:cNvPicPr>
                <a:picLocks noChangeAspect="1"/>
              </p:cNvPicPr>
              <p:nvPr/>
            </p:nvPicPr>
            <p:blipFill>
              <a:blip r:embed="rId6"/>
              <a:stretch>
                <a:fillRect/>
              </a:stretch>
            </p:blipFill>
            <p:spPr>
              <a:xfrm>
                <a:off x="3049986" y="4581653"/>
                <a:ext cx="5060838" cy="2124091"/>
              </a:xfrm>
              <a:prstGeom prst="rect">
                <a:avLst/>
              </a:prstGeom>
            </p:spPr>
          </p:pic>
        </p:grpSp>
      </p:grpSp>
    </p:spTree>
    <p:extLst>
      <p:ext uri="{BB962C8B-B14F-4D97-AF65-F5344CB8AC3E}">
        <p14:creationId xmlns:p14="http://schemas.microsoft.com/office/powerpoint/2010/main" val="2688954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3F6BD2-56A8-BAA2-CE0A-28A07F7F85B8}"/>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mn-ea"/>
                <a:cs typeface="함초롬바탕" panose="02030604000101010101" pitchFamily="18" charset="-127"/>
              </a:rPr>
              <a:t>▣ </a:t>
            </a:r>
            <a:r>
              <a:rPr lang="en-US" altLang="ko-KR" sz="2400" dirty="0">
                <a:solidFill>
                  <a:prstClr val="black"/>
                </a:solidFill>
                <a:latin typeface="+mn-ea"/>
                <a:cs typeface="함초롬바탕" panose="02030604000101010101" pitchFamily="18" charset="-127"/>
              </a:rPr>
              <a:t>Fusion result</a:t>
            </a:r>
            <a:endParaRPr lang="ko-KR" altLang="en-US" sz="2400" dirty="0">
              <a:solidFill>
                <a:prstClr val="black"/>
              </a:solidFill>
              <a:latin typeface="+mn-ea"/>
              <a:cs typeface="함초롬바탕" panose="02030604000101010101" pitchFamily="18" charset="-127"/>
            </a:endParaRPr>
          </a:p>
        </p:txBody>
      </p:sp>
      <p:sp>
        <p:nvSpPr>
          <p:cNvPr id="4" name="AutoShape 2">
            <a:extLst>
              <a:ext uri="{FF2B5EF4-FFF2-40B4-BE49-F238E27FC236}">
                <a16:creationId xmlns:a16="http://schemas.microsoft.com/office/drawing/2014/main" id="{148792F4-E616-3F1F-FCE0-C73C2555074B}"/>
              </a:ext>
            </a:extLst>
          </p:cNvPr>
          <p:cNvSpPr>
            <a:spLocks noChangeArrowheads="1"/>
          </p:cNvSpPr>
          <p:nvPr/>
        </p:nvSpPr>
        <p:spPr bwMode="auto">
          <a:xfrm>
            <a:off x="422745" y="967969"/>
            <a:ext cx="3739680"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mn-ea"/>
                <a:cs typeface="함초롬바탕" panose="02030604000101010101" pitchFamily="18" charset="-127"/>
              </a:rPr>
              <a:t>Distance measurement</a:t>
            </a:r>
          </a:p>
        </p:txBody>
      </p:sp>
      <p:grpSp>
        <p:nvGrpSpPr>
          <p:cNvPr id="18" name="그룹 17">
            <a:extLst>
              <a:ext uri="{FF2B5EF4-FFF2-40B4-BE49-F238E27FC236}">
                <a16:creationId xmlns:a16="http://schemas.microsoft.com/office/drawing/2014/main" id="{F0ECC036-E303-E7A6-D992-521DC7788953}"/>
              </a:ext>
            </a:extLst>
          </p:cNvPr>
          <p:cNvGrpSpPr/>
          <p:nvPr/>
        </p:nvGrpSpPr>
        <p:grpSpPr>
          <a:xfrm>
            <a:off x="422745" y="1458740"/>
            <a:ext cx="9728122" cy="5314548"/>
            <a:chOff x="422744" y="1446979"/>
            <a:chExt cx="9040038" cy="5314548"/>
          </a:xfrm>
        </p:grpSpPr>
        <p:grpSp>
          <p:nvGrpSpPr>
            <p:cNvPr id="5" name="그룹 4">
              <a:extLst>
                <a:ext uri="{FF2B5EF4-FFF2-40B4-BE49-F238E27FC236}">
                  <a16:creationId xmlns:a16="http://schemas.microsoft.com/office/drawing/2014/main" id="{F99852A6-8263-0829-8456-90A8F4D479A9}"/>
                </a:ext>
              </a:extLst>
            </p:cNvPr>
            <p:cNvGrpSpPr/>
            <p:nvPr/>
          </p:nvGrpSpPr>
          <p:grpSpPr>
            <a:xfrm>
              <a:off x="422744" y="1446979"/>
              <a:ext cx="1756332" cy="3075628"/>
              <a:chOff x="422745" y="1506025"/>
              <a:chExt cx="1682892" cy="3075628"/>
            </a:xfrm>
          </p:grpSpPr>
          <p:sp>
            <p:nvSpPr>
              <p:cNvPr id="7" name="TextBox 6">
                <a:extLst>
                  <a:ext uri="{FF2B5EF4-FFF2-40B4-BE49-F238E27FC236}">
                    <a16:creationId xmlns:a16="http://schemas.microsoft.com/office/drawing/2014/main" id="{642D5937-C3EA-2FC1-A9D5-7832AA0A5CF3}"/>
                  </a:ext>
                </a:extLst>
              </p:cNvPr>
              <p:cNvSpPr txBox="1"/>
              <p:nvPr/>
            </p:nvSpPr>
            <p:spPr>
              <a:xfrm>
                <a:off x="422745" y="1506025"/>
                <a:ext cx="1682892" cy="369332"/>
              </a:xfrm>
              <a:prstGeom prst="rect">
                <a:avLst/>
              </a:prstGeom>
              <a:noFill/>
            </p:spPr>
            <p:txBody>
              <a:bodyPr wrap="square" rtlCol="0">
                <a:spAutoFit/>
              </a:bodyPr>
              <a:lstStyle/>
              <a:p>
                <a:r>
                  <a:rPr lang="en-US" altLang="ko-KR" u="sng" dirty="0"/>
                  <a:t>Case 3</a:t>
                </a:r>
                <a:endParaRPr lang="ko-KR" altLang="en-US" u="sng" dirty="0"/>
              </a:p>
            </p:txBody>
          </p:sp>
          <p:sp>
            <p:nvSpPr>
              <p:cNvPr id="8" name="TextBox 7">
                <a:extLst>
                  <a:ext uri="{FF2B5EF4-FFF2-40B4-BE49-F238E27FC236}">
                    <a16:creationId xmlns:a16="http://schemas.microsoft.com/office/drawing/2014/main" id="{1ED0071B-B711-6AD6-BF33-554156A35B54}"/>
                  </a:ext>
                </a:extLst>
              </p:cNvPr>
              <p:cNvSpPr txBox="1"/>
              <p:nvPr/>
            </p:nvSpPr>
            <p:spPr>
              <a:xfrm>
                <a:off x="422745" y="4212321"/>
                <a:ext cx="1682892" cy="369332"/>
              </a:xfrm>
              <a:prstGeom prst="rect">
                <a:avLst/>
              </a:prstGeom>
              <a:noFill/>
            </p:spPr>
            <p:txBody>
              <a:bodyPr wrap="square" rtlCol="0">
                <a:spAutoFit/>
              </a:bodyPr>
              <a:lstStyle/>
              <a:p>
                <a:r>
                  <a:rPr lang="en-US" altLang="ko-KR" u="sng" dirty="0"/>
                  <a:t>Case 4</a:t>
                </a:r>
                <a:endParaRPr lang="ko-KR" altLang="en-US" u="sng" dirty="0"/>
              </a:p>
            </p:txBody>
          </p:sp>
        </p:grpSp>
        <p:pic>
          <p:nvPicPr>
            <p:cNvPr id="14" name="그림 13">
              <a:extLst>
                <a:ext uri="{FF2B5EF4-FFF2-40B4-BE49-F238E27FC236}">
                  <a16:creationId xmlns:a16="http://schemas.microsoft.com/office/drawing/2014/main" id="{A0B0788D-87C4-9453-42BF-4AF21899F7AF}"/>
                </a:ext>
              </a:extLst>
            </p:cNvPr>
            <p:cNvPicPr>
              <a:picLocks noChangeAspect="1"/>
            </p:cNvPicPr>
            <p:nvPr/>
          </p:nvPicPr>
          <p:blipFill>
            <a:blip r:embed="rId3"/>
            <a:stretch>
              <a:fillRect/>
            </a:stretch>
          </p:blipFill>
          <p:spPr>
            <a:xfrm>
              <a:off x="499374" y="1816311"/>
              <a:ext cx="3116281" cy="2341785"/>
            </a:xfrm>
            <a:prstGeom prst="rect">
              <a:avLst/>
            </a:prstGeom>
          </p:spPr>
        </p:pic>
        <p:pic>
          <p:nvPicPr>
            <p:cNvPr id="15" name="그림 14">
              <a:extLst>
                <a:ext uri="{FF2B5EF4-FFF2-40B4-BE49-F238E27FC236}">
                  <a16:creationId xmlns:a16="http://schemas.microsoft.com/office/drawing/2014/main" id="{263AD2EF-2B0C-4A07-C7F1-7A4389A6FE38}"/>
                </a:ext>
              </a:extLst>
            </p:cNvPr>
            <p:cNvPicPr>
              <a:picLocks noChangeAspect="1"/>
            </p:cNvPicPr>
            <p:nvPr/>
          </p:nvPicPr>
          <p:blipFill>
            <a:blip r:embed="rId4"/>
            <a:stretch>
              <a:fillRect/>
            </a:stretch>
          </p:blipFill>
          <p:spPr>
            <a:xfrm>
              <a:off x="3615655" y="1816311"/>
              <a:ext cx="5847127" cy="2334283"/>
            </a:xfrm>
            <a:prstGeom prst="rect">
              <a:avLst/>
            </a:prstGeom>
          </p:spPr>
        </p:pic>
        <p:pic>
          <p:nvPicPr>
            <p:cNvPr id="16" name="그림 15">
              <a:extLst>
                <a:ext uri="{FF2B5EF4-FFF2-40B4-BE49-F238E27FC236}">
                  <a16:creationId xmlns:a16="http://schemas.microsoft.com/office/drawing/2014/main" id="{9B36B5C1-3AE5-643F-3FF9-F2D202045FA5}"/>
                </a:ext>
              </a:extLst>
            </p:cNvPr>
            <p:cNvPicPr>
              <a:picLocks noChangeAspect="1"/>
            </p:cNvPicPr>
            <p:nvPr/>
          </p:nvPicPr>
          <p:blipFill>
            <a:blip r:embed="rId5"/>
            <a:stretch>
              <a:fillRect/>
            </a:stretch>
          </p:blipFill>
          <p:spPr>
            <a:xfrm>
              <a:off x="499374" y="4574390"/>
              <a:ext cx="3116281" cy="2187137"/>
            </a:xfrm>
            <a:prstGeom prst="rect">
              <a:avLst/>
            </a:prstGeom>
          </p:spPr>
        </p:pic>
        <p:pic>
          <p:nvPicPr>
            <p:cNvPr id="17" name="그림 16">
              <a:extLst>
                <a:ext uri="{FF2B5EF4-FFF2-40B4-BE49-F238E27FC236}">
                  <a16:creationId xmlns:a16="http://schemas.microsoft.com/office/drawing/2014/main" id="{1B8CCFA7-7DDA-1D56-6BD0-82047FD697AB}"/>
                </a:ext>
              </a:extLst>
            </p:cNvPr>
            <p:cNvPicPr>
              <a:picLocks noChangeAspect="1"/>
            </p:cNvPicPr>
            <p:nvPr/>
          </p:nvPicPr>
          <p:blipFill>
            <a:blip r:embed="rId6"/>
            <a:stretch>
              <a:fillRect/>
            </a:stretch>
          </p:blipFill>
          <p:spPr>
            <a:xfrm>
              <a:off x="3615655" y="4574390"/>
              <a:ext cx="5847127" cy="2187137"/>
            </a:xfrm>
            <a:prstGeom prst="rect">
              <a:avLst/>
            </a:prstGeom>
          </p:spPr>
        </p:pic>
      </p:grpSp>
    </p:spTree>
    <p:extLst>
      <p:ext uri="{BB962C8B-B14F-4D97-AF65-F5344CB8AC3E}">
        <p14:creationId xmlns:p14="http://schemas.microsoft.com/office/powerpoint/2010/main" val="3154537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2244C296-C543-A56F-E284-CC072173653B}"/>
              </a:ext>
            </a:extLst>
          </p:cNvPr>
          <p:cNvSpPr>
            <a:spLocks noChangeArrowheads="1"/>
          </p:cNvSpPr>
          <p:nvPr/>
        </p:nvSpPr>
        <p:spPr bwMode="auto">
          <a:xfrm>
            <a:off x="422745" y="967969"/>
            <a:ext cx="3739680"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mn-ea"/>
                <a:cs typeface="함초롬바탕" panose="02030604000101010101" pitchFamily="18" charset="-127"/>
              </a:rPr>
              <a:t>Distance measurement</a:t>
            </a:r>
          </a:p>
        </p:txBody>
      </p:sp>
      <p:grpSp>
        <p:nvGrpSpPr>
          <p:cNvPr id="5" name="그룹 4">
            <a:extLst>
              <a:ext uri="{FF2B5EF4-FFF2-40B4-BE49-F238E27FC236}">
                <a16:creationId xmlns:a16="http://schemas.microsoft.com/office/drawing/2014/main" id="{0CB8D217-1596-85DD-0318-D7766DB3A275}"/>
              </a:ext>
            </a:extLst>
          </p:cNvPr>
          <p:cNvGrpSpPr/>
          <p:nvPr/>
        </p:nvGrpSpPr>
        <p:grpSpPr>
          <a:xfrm>
            <a:off x="422745" y="1467129"/>
            <a:ext cx="1756332" cy="3075628"/>
            <a:chOff x="422745" y="1506025"/>
            <a:chExt cx="1682892" cy="3075628"/>
          </a:xfrm>
        </p:grpSpPr>
        <p:sp>
          <p:nvSpPr>
            <p:cNvPr id="10" name="TextBox 9">
              <a:extLst>
                <a:ext uri="{FF2B5EF4-FFF2-40B4-BE49-F238E27FC236}">
                  <a16:creationId xmlns:a16="http://schemas.microsoft.com/office/drawing/2014/main" id="{6926425A-2110-ED66-18A1-366E82D07359}"/>
                </a:ext>
              </a:extLst>
            </p:cNvPr>
            <p:cNvSpPr txBox="1"/>
            <p:nvPr/>
          </p:nvSpPr>
          <p:spPr>
            <a:xfrm>
              <a:off x="422745" y="1506025"/>
              <a:ext cx="1682892" cy="369332"/>
            </a:xfrm>
            <a:prstGeom prst="rect">
              <a:avLst/>
            </a:prstGeom>
            <a:noFill/>
          </p:spPr>
          <p:txBody>
            <a:bodyPr wrap="square" rtlCol="0">
              <a:spAutoFit/>
            </a:bodyPr>
            <a:lstStyle/>
            <a:p>
              <a:r>
                <a:rPr lang="en-US" altLang="ko-KR" u="sng" dirty="0"/>
                <a:t>Case 5</a:t>
              </a:r>
              <a:endParaRPr lang="ko-KR" altLang="en-US" u="sng" dirty="0"/>
            </a:p>
          </p:txBody>
        </p:sp>
        <p:sp>
          <p:nvSpPr>
            <p:cNvPr id="11" name="TextBox 10">
              <a:extLst>
                <a:ext uri="{FF2B5EF4-FFF2-40B4-BE49-F238E27FC236}">
                  <a16:creationId xmlns:a16="http://schemas.microsoft.com/office/drawing/2014/main" id="{43F36058-2CBD-E5C0-6513-DF258E604D50}"/>
                </a:ext>
              </a:extLst>
            </p:cNvPr>
            <p:cNvSpPr txBox="1"/>
            <p:nvPr/>
          </p:nvSpPr>
          <p:spPr>
            <a:xfrm>
              <a:off x="422745" y="4212321"/>
              <a:ext cx="1682892" cy="369332"/>
            </a:xfrm>
            <a:prstGeom prst="rect">
              <a:avLst/>
            </a:prstGeom>
            <a:noFill/>
          </p:spPr>
          <p:txBody>
            <a:bodyPr wrap="square" rtlCol="0">
              <a:spAutoFit/>
            </a:bodyPr>
            <a:lstStyle/>
            <a:p>
              <a:r>
                <a:rPr lang="en-US" altLang="ko-KR" u="sng" dirty="0"/>
                <a:t>Case 6</a:t>
              </a:r>
              <a:endParaRPr lang="ko-KR" altLang="en-US" u="sng" dirty="0"/>
            </a:p>
          </p:txBody>
        </p:sp>
      </p:grpSp>
      <p:sp>
        <p:nvSpPr>
          <p:cNvPr id="12" name="TextBox 11">
            <a:extLst>
              <a:ext uri="{FF2B5EF4-FFF2-40B4-BE49-F238E27FC236}">
                <a16:creationId xmlns:a16="http://schemas.microsoft.com/office/drawing/2014/main" id="{3309B976-5B06-7C4B-2CFA-2FEFAE650EC2}"/>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mn-ea"/>
                <a:cs typeface="함초롬바탕" panose="02030604000101010101" pitchFamily="18" charset="-127"/>
              </a:rPr>
              <a:t>▣ </a:t>
            </a:r>
            <a:r>
              <a:rPr lang="en-US" altLang="ko-KR" sz="2400" dirty="0">
                <a:solidFill>
                  <a:prstClr val="black"/>
                </a:solidFill>
                <a:latin typeface="+mn-ea"/>
                <a:cs typeface="함초롬바탕" panose="02030604000101010101" pitchFamily="18" charset="-127"/>
              </a:rPr>
              <a:t>Fusion result</a:t>
            </a:r>
            <a:endParaRPr lang="ko-KR" altLang="en-US" sz="2400" dirty="0">
              <a:solidFill>
                <a:prstClr val="black"/>
              </a:solidFill>
              <a:latin typeface="+mn-ea"/>
              <a:cs typeface="함초롬바탕" panose="02030604000101010101" pitchFamily="18" charset="-127"/>
            </a:endParaRPr>
          </a:p>
        </p:txBody>
      </p:sp>
      <p:pic>
        <p:nvPicPr>
          <p:cNvPr id="13" name="그림 12">
            <a:extLst>
              <a:ext uri="{FF2B5EF4-FFF2-40B4-BE49-F238E27FC236}">
                <a16:creationId xmlns:a16="http://schemas.microsoft.com/office/drawing/2014/main" id="{D32340C7-29FC-EA7F-EBFB-17AC0295883C}"/>
              </a:ext>
            </a:extLst>
          </p:cNvPr>
          <p:cNvPicPr>
            <a:picLocks noChangeAspect="1"/>
          </p:cNvPicPr>
          <p:nvPr/>
        </p:nvPicPr>
        <p:blipFill>
          <a:blip r:embed="rId3"/>
          <a:stretch>
            <a:fillRect/>
          </a:stretch>
        </p:blipFill>
        <p:spPr>
          <a:xfrm>
            <a:off x="512963" y="1834448"/>
            <a:ext cx="3111518" cy="2330588"/>
          </a:xfrm>
          <a:prstGeom prst="rect">
            <a:avLst/>
          </a:prstGeom>
        </p:spPr>
      </p:pic>
      <p:pic>
        <p:nvPicPr>
          <p:cNvPr id="14" name="그림 13">
            <a:extLst>
              <a:ext uri="{FF2B5EF4-FFF2-40B4-BE49-F238E27FC236}">
                <a16:creationId xmlns:a16="http://schemas.microsoft.com/office/drawing/2014/main" id="{E1660F46-A3E2-7F08-1F9A-2C241395C7A8}"/>
              </a:ext>
            </a:extLst>
          </p:cNvPr>
          <p:cNvPicPr>
            <a:picLocks noChangeAspect="1"/>
          </p:cNvPicPr>
          <p:nvPr/>
        </p:nvPicPr>
        <p:blipFill>
          <a:blip r:embed="rId4"/>
          <a:stretch>
            <a:fillRect/>
          </a:stretch>
        </p:blipFill>
        <p:spPr>
          <a:xfrm>
            <a:off x="3624481" y="1834448"/>
            <a:ext cx="6550092" cy="2338977"/>
          </a:xfrm>
          <a:prstGeom prst="rect">
            <a:avLst/>
          </a:prstGeom>
        </p:spPr>
      </p:pic>
      <p:pic>
        <p:nvPicPr>
          <p:cNvPr id="15" name="그림 14">
            <a:extLst>
              <a:ext uri="{FF2B5EF4-FFF2-40B4-BE49-F238E27FC236}">
                <a16:creationId xmlns:a16="http://schemas.microsoft.com/office/drawing/2014/main" id="{529502EA-A9D5-E7D0-5455-D71A44324C9E}"/>
              </a:ext>
            </a:extLst>
          </p:cNvPr>
          <p:cNvPicPr>
            <a:picLocks noChangeAspect="1"/>
          </p:cNvPicPr>
          <p:nvPr/>
        </p:nvPicPr>
        <p:blipFill>
          <a:blip r:embed="rId5"/>
          <a:stretch>
            <a:fillRect/>
          </a:stretch>
        </p:blipFill>
        <p:spPr>
          <a:xfrm>
            <a:off x="512963" y="4599466"/>
            <a:ext cx="3111518" cy="2170449"/>
          </a:xfrm>
          <a:prstGeom prst="rect">
            <a:avLst/>
          </a:prstGeom>
        </p:spPr>
      </p:pic>
      <p:pic>
        <p:nvPicPr>
          <p:cNvPr id="16" name="그림 15">
            <a:extLst>
              <a:ext uri="{FF2B5EF4-FFF2-40B4-BE49-F238E27FC236}">
                <a16:creationId xmlns:a16="http://schemas.microsoft.com/office/drawing/2014/main" id="{FE0BE7C8-2049-75D2-4ADA-C8BAEE2A72FA}"/>
              </a:ext>
            </a:extLst>
          </p:cNvPr>
          <p:cNvPicPr>
            <a:picLocks noChangeAspect="1"/>
          </p:cNvPicPr>
          <p:nvPr/>
        </p:nvPicPr>
        <p:blipFill>
          <a:blip r:embed="rId6"/>
          <a:stretch>
            <a:fillRect/>
          </a:stretch>
        </p:blipFill>
        <p:spPr>
          <a:xfrm>
            <a:off x="3624481" y="4542758"/>
            <a:ext cx="6550092" cy="2227158"/>
          </a:xfrm>
          <a:prstGeom prst="rect">
            <a:avLst/>
          </a:prstGeom>
        </p:spPr>
      </p:pic>
    </p:spTree>
    <p:extLst>
      <p:ext uri="{BB962C8B-B14F-4D97-AF65-F5344CB8AC3E}">
        <p14:creationId xmlns:p14="http://schemas.microsoft.com/office/powerpoint/2010/main" val="3686761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597FFC-0339-A562-A087-4043907F8B2D}"/>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mn-ea"/>
                <a:cs typeface="함초롬바탕" panose="02030604000101010101" pitchFamily="18" charset="-127"/>
              </a:rPr>
              <a:t>▣ </a:t>
            </a:r>
            <a:r>
              <a:rPr lang="en-US" altLang="ko-KR" sz="2400" dirty="0">
                <a:solidFill>
                  <a:prstClr val="black"/>
                </a:solidFill>
                <a:latin typeface="+mn-ea"/>
                <a:cs typeface="함초롬바탕" panose="02030604000101010101" pitchFamily="18" charset="-127"/>
              </a:rPr>
              <a:t>Calibration result analysis</a:t>
            </a:r>
            <a:endParaRPr lang="ko-KR" altLang="en-US" sz="2400" dirty="0">
              <a:solidFill>
                <a:prstClr val="black"/>
              </a:solidFill>
              <a:latin typeface="+mn-ea"/>
              <a:cs typeface="함초롬바탕" panose="02030604000101010101" pitchFamily="18" charset="-127"/>
            </a:endParaRPr>
          </a:p>
        </p:txBody>
      </p:sp>
      <mc:AlternateContent xmlns:mc="http://schemas.openxmlformats.org/markup-compatibility/2006" xmlns:a14="http://schemas.microsoft.com/office/drawing/2010/main">
        <mc:Choice Requires="a14">
          <p:graphicFrame>
            <p:nvGraphicFramePr>
              <p:cNvPr id="4" name="표 4">
                <a:extLst>
                  <a:ext uri="{FF2B5EF4-FFF2-40B4-BE49-F238E27FC236}">
                    <a16:creationId xmlns:a16="http://schemas.microsoft.com/office/drawing/2014/main" id="{8E073F04-933D-551A-EAEE-36FDF091A84B}"/>
                  </a:ext>
                </a:extLst>
              </p:cNvPr>
              <p:cNvGraphicFramePr>
                <a:graphicFrameLocks noGrp="1"/>
              </p:cNvGraphicFramePr>
              <p:nvPr>
                <p:extLst>
                  <p:ext uri="{D42A27DB-BD31-4B8C-83A1-F6EECF244321}">
                    <p14:modId xmlns:p14="http://schemas.microsoft.com/office/powerpoint/2010/main" val="1363143402"/>
                  </p:ext>
                </p:extLst>
              </p:nvPr>
            </p:nvGraphicFramePr>
            <p:xfrm>
              <a:off x="263781" y="1668914"/>
              <a:ext cx="8623365" cy="2736600"/>
            </p:xfrm>
            <a:graphic>
              <a:graphicData uri="http://schemas.openxmlformats.org/drawingml/2006/table">
                <a:tbl>
                  <a:tblPr firstRow="1" bandRow="1">
                    <a:tableStyleId>{5940675A-B579-460E-94D1-54222C63F5DA}</a:tableStyleId>
                  </a:tblPr>
                  <a:tblGrid>
                    <a:gridCol w="1724673">
                      <a:extLst>
                        <a:ext uri="{9D8B030D-6E8A-4147-A177-3AD203B41FA5}">
                          <a16:colId xmlns:a16="http://schemas.microsoft.com/office/drawing/2014/main" val="1357034759"/>
                        </a:ext>
                      </a:extLst>
                    </a:gridCol>
                    <a:gridCol w="1724673">
                      <a:extLst>
                        <a:ext uri="{9D8B030D-6E8A-4147-A177-3AD203B41FA5}">
                          <a16:colId xmlns:a16="http://schemas.microsoft.com/office/drawing/2014/main" val="3370472508"/>
                        </a:ext>
                      </a:extLst>
                    </a:gridCol>
                    <a:gridCol w="1724673">
                      <a:extLst>
                        <a:ext uri="{9D8B030D-6E8A-4147-A177-3AD203B41FA5}">
                          <a16:colId xmlns:a16="http://schemas.microsoft.com/office/drawing/2014/main" val="1082698297"/>
                        </a:ext>
                      </a:extLst>
                    </a:gridCol>
                    <a:gridCol w="1724673">
                      <a:extLst>
                        <a:ext uri="{9D8B030D-6E8A-4147-A177-3AD203B41FA5}">
                          <a16:colId xmlns:a16="http://schemas.microsoft.com/office/drawing/2014/main" val="4248544370"/>
                        </a:ext>
                      </a:extLst>
                    </a:gridCol>
                    <a:gridCol w="1724673">
                      <a:extLst>
                        <a:ext uri="{9D8B030D-6E8A-4147-A177-3AD203B41FA5}">
                          <a16:colId xmlns:a16="http://schemas.microsoft.com/office/drawing/2014/main" val="1518219429"/>
                        </a:ext>
                      </a:extLst>
                    </a:gridCol>
                  </a:tblGrid>
                  <a:tr h="608984">
                    <a:tc>
                      <a:txBody>
                        <a:bodyPr/>
                        <a:lstStyle/>
                        <a:p>
                          <a:pPr algn="ctr" latinLnBrk="1"/>
                          <a:endParaRPr lang="ko-KR" altLang="en-US" dirty="0">
                            <a:latin typeface="현대하모니 L" panose="02020603020101020101" pitchFamily="18" charset="-127"/>
                            <a:ea typeface="현대하모니 L" panose="02020603020101020101" pitchFamily="18" charset="-127"/>
                          </a:endParaRPr>
                        </a:p>
                      </a:txBody>
                      <a:tcPr anchor="ctr">
                        <a:solidFill>
                          <a:schemeClr val="bg2"/>
                        </a:solidFill>
                      </a:tcPr>
                    </a:tc>
                    <a:tc>
                      <a:txBody>
                        <a:bodyPr/>
                        <a:lstStyle/>
                        <a:p>
                          <a:pPr algn="ctr" latinLnBrk="1"/>
                          <a:r>
                            <a:rPr lang="en-US" altLang="ko-KR" sz="1500" dirty="0">
                              <a:latin typeface="현대하모니 L" panose="02020603020101020101" pitchFamily="18" charset="-127"/>
                              <a:ea typeface="현대하모니 L" panose="02020603020101020101" pitchFamily="18" charset="-127"/>
                            </a:rPr>
                            <a:t>calculated distance</a:t>
                          </a:r>
                          <a:endParaRPr lang="ko-KR" altLang="en-US" sz="1500" dirty="0">
                            <a:latin typeface="현대하모니 L" panose="02020603020101020101" pitchFamily="18" charset="-127"/>
                            <a:ea typeface="현대하모니 L" panose="02020603020101020101" pitchFamily="18" charset="-127"/>
                          </a:endParaRPr>
                        </a:p>
                      </a:txBody>
                      <a:tcPr anchor="ctr">
                        <a:solidFill>
                          <a:schemeClr val="bg2"/>
                        </a:solidFill>
                      </a:tcPr>
                    </a:tc>
                    <a:tc>
                      <a:txBody>
                        <a:bodyPr/>
                        <a:lstStyle/>
                        <a:p>
                          <a:pPr algn="ctr" latinLnBrk="1"/>
                          <a:r>
                            <a:rPr lang="en-US" altLang="ko-KR" sz="1500" dirty="0">
                              <a:latin typeface="현대하모니 L" panose="02020603020101020101" pitchFamily="18" charset="-127"/>
                              <a:ea typeface="현대하모니 L" panose="02020603020101020101" pitchFamily="18" charset="-127"/>
                            </a:rPr>
                            <a:t>real distance</a:t>
                          </a:r>
                          <a:endParaRPr lang="ko-KR" altLang="en-US" sz="1500" dirty="0">
                            <a:latin typeface="현대하모니 L" panose="02020603020101020101" pitchFamily="18" charset="-127"/>
                            <a:ea typeface="현대하모니 L" panose="02020603020101020101" pitchFamily="18" charset="-127"/>
                          </a:endParaRPr>
                        </a:p>
                      </a:txBody>
                      <a:tcPr anchor="ctr">
                        <a:solidFill>
                          <a:schemeClr val="bg2"/>
                        </a:solidFill>
                      </a:tcPr>
                    </a:tc>
                    <a:tc>
                      <a:txBody>
                        <a:bodyPr/>
                        <a:lstStyle/>
                        <a:p>
                          <a:pPr algn="ctr" latinLnBrk="1"/>
                          <a:r>
                            <a:rPr lang="en-US" altLang="ko-KR" sz="1300" dirty="0">
                              <a:latin typeface="현대하모니 L" panose="02020603020101020101" pitchFamily="18" charset="-127"/>
                              <a:ea typeface="현대하모니 L" panose="02020603020101020101" pitchFamily="18" charset="-127"/>
                            </a:rPr>
                            <a:t>Percentile relative error</a:t>
                          </a:r>
                          <a:endParaRPr lang="ko-KR" altLang="en-US" sz="1300" dirty="0">
                            <a:latin typeface="현대하모니 L" panose="02020603020101020101" pitchFamily="18" charset="-127"/>
                            <a:ea typeface="현대하모니 L" panose="02020603020101020101" pitchFamily="18" charset="-127"/>
                          </a:endParaRPr>
                        </a:p>
                      </a:txBody>
                      <a:tcPr anchor="ctr">
                        <a:solidFill>
                          <a:schemeClr val="bg2"/>
                        </a:solidFill>
                      </a:tcPr>
                    </a:tc>
                    <a:tc>
                      <a:txBody>
                        <a:bodyPr/>
                        <a:lstStyle/>
                        <a:p>
                          <a:pPr algn="ctr" latinLnBrk="1"/>
                          <a:r>
                            <a:rPr lang="en-US" altLang="ko-KR" sz="1300" dirty="0">
                              <a:latin typeface="현대하모니 L" panose="02020603020101020101" pitchFamily="18" charset="-127"/>
                              <a:ea typeface="현대하모니 L" panose="02020603020101020101" pitchFamily="18" charset="-127"/>
                            </a:rPr>
                            <a:t>Convergence within tolerance</a:t>
                          </a:r>
                          <a:endParaRPr lang="ko-KR" altLang="en-US" sz="1300" dirty="0">
                            <a:latin typeface="현대하모니 L" panose="02020603020101020101" pitchFamily="18" charset="-127"/>
                            <a:ea typeface="현대하모니 L" panose="02020603020101020101" pitchFamily="18" charset="-127"/>
                          </a:endParaRPr>
                        </a:p>
                      </a:txBody>
                      <a:tcPr anchor="ctr">
                        <a:solidFill>
                          <a:schemeClr val="bg2"/>
                        </a:solidFill>
                      </a:tcPr>
                    </a:tc>
                    <a:extLst>
                      <a:ext uri="{0D108BD9-81ED-4DB2-BD59-A6C34878D82A}">
                        <a16:rowId xmlns:a16="http://schemas.microsoft.com/office/drawing/2014/main" val="575845714"/>
                      </a:ext>
                    </a:extLst>
                  </a:tr>
                  <a:tr h="531904">
                    <a:tc>
                      <a:txBody>
                        <a:bodyPr/>
                        <a:lstStyle/>
                        <a:p>
                          <a:pPr algn="ctr" latinLnBrk="1"/>
                          <a:r>
                            <a:rPr lang="en-US" altLang="ko-KR" sz="1600" dirty="0">
                              <a:latin typeface="현대하모니 L" panose="02020603020101020101" pitchFamily="18" charset="-127"/>
                              <a:ea typeface="현대하모니 L" panose="02020603020101020101" pitchFamily="18" charset="-127"/>
                            </a:rPr>
                            <a:t>Case 1</a:t>
                          </a:r>
                          <a:endParaRPr lang="ko-KR" altLang="en-US" sz="1600" dirty="0">
                            <a:latin typeface="현대하모니 L" panose="02020603020101020101" pitchFamily="18" charset="-127"/>
                            <a:ea typeface="현대하모니 L" panose="02020603020101020101" pitchFamily="18" charset="-127"/>
                          </a:endParaRPr>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700" b="0" i="1" smtClean="0">
                                    <a:latin typeface="Cambria Math" panose="02040503050406030204" pitchFamily="18" charset="0"/>
                                  </a:rPr>
                                  <m:t>1.85 [</m:t>
                                </m:r>
                                <m:r>
                                  <a:rPr lang="en-US" altLang="ko-KR" sz="1700" b="0" i="1" smtClean="0">
                                    <a:latin typeface="Cambria Math" panose="02040503050406030204" pitchFamily="18" charset="0"/>
                                  </a:rPr>
                                  <m:t>𝑚</m:t>
                                </m:r>
                                <m:r>
                                  <a:rPr lang="en-US" altLang="ko-KR" sz="1700" b="0" i="1" smtClean="0">
                                    <a:latin typeface="Cambria Math" panose="02040503050406030204" pitchFamily="18" charset="0"/>
                                  </a:rPr>
                                  <m:t>]</m:t>
                                </m:r>
                              </m:oMath>
                            </m:oMathPara>
                          </a14:m>
                          <a:endParaRPr lang="ko-KR" altLang="en-US" sz="1700" dirty="0">
                            <a:latin typeface="현대하모니 L" panose="02020603020101020101" pitchFamily="18" charset="-127"/>
                            <a:ea typeface="현대하모니 L" panose="02020603020101020101" pitchFamily="18" charset="-127"/>
                          </a:endParaRPr>
                        </a:p>
                      </a:txBody>
                      <a:tcPr anchor="ctr"/>
                    </a:tc>
                    <a:tc>
                      <a:txBody>
                        <a:bodyPr/>
                        <a:lstStyle/>
                        <a:p>
                          <a:pPr marL="0" marR="0" lvl="0" indent="0" algn="ctr" defTabSz="91426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700" b="0" i="1" smtClean="0">
                                    <a:latin typeface="Cambria Math" panose="02040503050406030204" pitchFamily="18" charset="0"/>
                                  </a:rPr>
                                  <m:t>1.84 [</m:t>
                                </m:r>
                                <m:r>
                                  <a:rPr lang="en-US" altLang="ko-KR" sz="1700" b="0" i="1" smtClean="0">
                                    <a:latin typeface="Cambria Math" panose="02040503050406030204" pitchFamily="18" charset="0"/>
                                  </a:rPr>
                                  <m:t>𝑚</m:t>
                                </m:r>
                                <m:r>
                                  <a:rPr lang="en-US" altLang="ko-KR" sz="1700" b="0" i="1" smtClean="0">
                                    <a:latin typeface="Cambria Math" panose="02040503050406030204" pitchFamily="18" charset="0"/>
                                  </a:rPr>
                                  <m:t>]</m:t>
                                </m:r>
                              </m:oMath>
                            </m:oMathPara>
                          </a14:m>
                          <a:endParaRPr lang="ko-KR" altLang="en-US" sz="1700" dirty="0">
                            <a:latin typeface="현대하모니 L" panose="02020603020101020101" pitchFamily="18" charset="-127"/>
                            <a:ea typeface="현대하모니 L" panose="02020603020101020101" pitchFamily="18" charset="-127"/>
                          </a:endParaRPr>
                        </a:p>
                      </a:txBody>
                      <a:tcPr anchor="ctr"/>
                    </a:tc>
                    <a:tc>
                      <a:txBody>
                        <a:bodyPr/>
                        <a:lstStyle/>
                        <a:p>
                          <a:pPr algn="ctr" latinLnBrk="1"/>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ea typeface="현대하모니 L" panose="02020603020101020101" pitchFamily="18" charset="-127"/>
                                  </a:rPr>
                                  <m:t>0.5 [%]</m:t>
                                </m:r>
                              </m:oMath>
                            </m:oMathPara>
                          </a14:m>
                          <a:endParaRPr lang="ko-KR" altLang="en-US" dirty="0">
                            <a:latin typeface="현대하모니 L" panose="02020603020101020101" pitchFamily="18" charset="-127"/>
                            <a:ea typeface="현대하모니 L" panose="02020603020101020101" pitchFamily="18" charset="-127"/>
                          </a:endParaRPr>
                        </a:p>
                      </a:txBody>
                      <a:tcPr anchor="ctr"/>
                    </a:tc>
                    <a:tc>
                      <a:txBody>
                        <a:bodyPr/>
                        <a:lstStyle/>
                        <a:p>
                          <a:pPr algn="ctr" latinLnBrk="1"/>
                          <a:r>
                            <a:rPr lang="ko-KR" altLang="en-US" dirty="0">
                              <a:latin typeface="현대하모니 L" panose="02020603020101020101" pitchFamily="18" charset="-127"/>
                              <a:ea typeface="현대하모니 L" panose="02020603020101020101" pitchFamily="18" charset="-127"/>
                              <a:sym typeface="Wingdings" panose="05000000000000000000" pitchFamily="2" charset="2"/>
                            </a:rPr>
                            <a:t></a:t>
                          </a:r>
                          <a:endParaRPr lang="ko-KR" altLang="en-US" dirty="0">
                            <a:latin typeface="현대하모니 L" panose="02020603020101020101" pitchFamily="18" charset="-127"/>
                            <a:ea typeface="현대하모니 L" panose="02020603020101020101" pitchFamily="18" charset="-127"/>
                          </a:endParaRPr>
                        </a:p>
                      </a:txBody>
                      <a:tcPr anchor="ctr"/>
                    </a:tc>
                    <a:extLst>
                      <a:ext uri="{0D108BD9-81ED-4DB2-BD59-A6C34878D82A}">
                        <a16:rowId xmlns:a16="http://schemas.microsoft.com/office/drawing/2014/main" val="1130288536"/>
                      </a:ext>
                    </a:extLst>
                  </a:tr>
                  <a:tr h="531904">
                    <a:tc>
                      <a:txBody>
                        <a:bodyPr/>
                        <a:lstStyle/>
                        <a:p>
                          <a:pPr algn="ctr" latinLnBrk="1"/>
                          <a:r>
                            <a:rPr lang="en-US" altLang="ko-KR" sz="1600" dirty="0">
                              <a:latin typeface="현대하모니 L" panose="02020603020101020101" pitchFamily="18" charset="-127"/>
                              <a:ea typeface="현대하모니 L" panose="02020603020101020101" pitchFamily="18" charset="-127"/>
                            </a:rPr>
                            <a:t>Case 2</a:t>
                          </a:r>
                          <a:endParaRPr lang="ko-KR" altLang="en-US" sz="1600" dirty="0">
                            <a:latin typeface="현대하모니 L" panose="02020603020101020101" pitchFamily="18" charset="-127"/>
                            <a:ea typeface="현대하모니 L" panose="02020603020101020101" pitchFamily="18" charset="-127"/>
                          </a:endParaRPr>
                        </a:p>
                      </a:txBody>
                      <a:tcPr anchor="ctr">
                        <a:solidFill>
                          <a:schemeClr val="bg2"/>
                        </a:solidFill>
                      </a:tcPr>
                    </a:tc>
                    <a:tc>
                      <a:txBody>
                        <a:bodyPr/>
                        <a:lstStyle/>
                        <a:p>
                          <a:pPr marL="0" marR="0" lvl="0" indent="0" algn="ctr" defTabSz="91426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700" b="0" i="1" smtClean="0">
                                    <a:latin typeface="Cambria Math" panose="02040503050406030204" pitchFamily="18" charset="0"/>
                                  </a:rPr>
                                  <m:t>3.01 [</m:t>
                                </m:r>
                                <m:r>
                                  <a:rPr lang="en-US" altLang="ko-KR" sz="1700" b="0" i="1" smtClean="0">
                                    <a:latin typeface="Cambria Math" panose="02040503050406030204" pitchFamily="18" charset="0"/>
                                  </a:rPr>
                                  <m:t>𝑚</m:t>
                                </m:r>
                                <m:r>
                                  <a:rPr lang="en-US" altLang="ko-KR" sz="1700" b="0" i="1" smtClean="0">
                                    <a:latin typeface="Cambria Math" panose="02040503050406030204" pitchFamily="18" charset="0"/>
                                  </a:rPr>
                                  <m:t>]</m:t>
                                </m:r>
                              </m:oMath>
                            </m:oMathPara>
                          </a14:m>
                          <a:endParaRPr lang="ko-KR" altLang="en-US" sz="1700" dirty="0">
                            <a:latin typeface="현대하모니 L" panose="02020603020101020101" pitchFamily="18" charset="-127"/>
                            <a:ea typeface="현대하모니 L" panose="02020603020101020101" pitchFamily="18" charset="-127"/>
                          </a:endParaRPr>
                        </a:p>
                      </a:txBody>
                      <a:tcPr anchor="ctr"/>
                    </a:tc>
                    <a:tc>
                      <a:txBody>
                        <a:bodyPr/>
                        <a:lstStyle/>
                        <a:p>
                          <a:pPr marL="0" marR="0" lvl="0" indent="0" algn="ctr" defTabSz="91426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700" b="0" i="1" smtClean="0">
                                    <a:latin typeface="Cambria Math" panose="02040503050406030204" pitchFamily="18" charset="0"/>
                                  </a:rPr>
                                  <m:t>3.07 [</m:t>
                                </m:r>
                                <m:r>
                                  <a:rPr lang="en-US" altLang="ko-KR" sz="1700" b="0" i="1" smtClean="0">
                                    <a:latin typeface="Cambria Math" panose="02040503050406030204" pitchFamily="18" charset="0"/>
                                  </a:rPr>
                                  <m:t>𝑚</m:t>
                                </m:r>
                                <m:r>
                                  <a:rPr lang="en-US" altLang="ko-KR" sz="1700" b="0" i="1" smtClean="0">
                                    <a:latin typeface="Cambria Math" panose="02040503050406030204" pitchFamily="18" charset="0"/>
                                  </a:rPr>
                                  <m:t>]</m:t>
                                </m:r>
                              </m:oMath>
                            </m:oMathPara>
                          </a14:m>
                          <a:endParaRPr lang="ko-KR" altLang="en-US" sz="1700" dirty="0">
                            <a:latin typeface="현대하모니 L" panose="02020603020101020101" pitchFamily="18" charset="-127"/>
                            <a:ea typeface="현대하모니 L" panose="02020603020101020101" pitchFamily="18" charset="-127"/>
                          </a:endParaRPr>
                        </a:p>
                      </a:txBody>
                      <a:tcPr anchor="ctr"/>
                    </a:tc>
                    <a:tc>
                      <a:txBody>
                        <a:bodyPr/>
                        <a:lstStyle/>
                        <a:p>
                          <a:pPr marL="0" marR="0" lvl="0" indent="0" algn="ctr" defTabSz="91426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ea typeface="현대하모니 L" panose="02020603020101020101" pitchFamily="18" charset="-127"/>
                                  </a:rPr>
                                  <m:t>0.2 [%]</m:t>
                                </m:r>
                              </m:oMath>
                            </m:oMathPara>
                          </a14:m>
                          <a:endParaRPr lang="ko-KR" altLang="en-US" dirty="0">
                            <a:latin typeface="현대하모니 L" panose="02020603020101020101" pitchFamily="18" charset="-127"/>
                            <a:ea typeface="현대하모니 L" panose="02020603020101020101" pitchFamily="18" charset="-127"/>
                          </a:endParaRPr>
                        </a:p>
                      </a:txBody>
                      <a:tcPr anchor="ctr"/>
                    </a:tc>
                    <a:tc>
                      <a:txBody>
                        <a:bodyPr/>
                        <a:lstStyle/>
                        <a:p>
                          <a:pPr marL="0" marR="0" lvl="0" indent="0" algn="ctr" defTabSz="914263" rtl="0" eaLnBrk="1" fontAlgn="auto" latinLnBrk="1" hangingPunct="1">
                            <a:lnSpc>
                              <a:spcPct val="100000"/>
                            </a:lnSpc>
                            <a:spcBef>
                              <a:spcPts val="0"/>
                            </a:spcBef>
                            <a:spcAft>
                              <a:spcPts val="0"/>
                            </a:spcAft>
                            <a:buClrTx/>
                            <a:buSzTx/>
                            <a:buFontTx/>
                            <a:buNone/>
                            <a:tabLst/>
                            <a:defRPr/>
                          </a:pPr>
                          <a:r>
                            <a:rPr lang="ko-KR" altLang="en-US" dirty="0">
                              <a:latin typeface="현대하모니 L" panose="02020603020101020101" pitchFamily="18" charset="-127"/>
                              <a:ea typeface="현대하모니 L" panose="02020603020101020101" pitchFamily="18" charset="-127"/>
                              <a:sym typeface="Wingdings" panose="05000000000000000000" pitchFamily="2" charset="2"/>
                            </a:rPr>
                            <a:t></a:t>
                          </a:r>
                          <a:endParaRPr lang="ko-KR" altLang="en-US" dirty="0">
                            <a:latin typeface="현대하모니 L" panose="02020603020101020101" pitchFamily="18" charset="-127"/>
                            <a:ea typeface="현대하모니 L" panose="02020603020101020101" pitchFamily="18" charset="-127"/>
                          </a:endParaRPr>
                        </a:p>
                      </a:txBody>
                      <a:tcPr anchor="ctr"/>
                    </a:tc>
                    <a:extLst>
                      <a:ext uri="{0D108BD9-81ED-4DB2-BD59-A6C34878D82A}">
                        <a16:rowId xmlns:a16="http://schemas.microsoft.com/office/drawing/2014/main" val="3125233080"/>
                      </a:ext>
                    </a:extLst>
                  </a:tr>
                  <a:tr h="531904">
                    <a:tc>
                      <a:txBody>
                        <a:bodyPr/>
                        <a:lstStyle/>
                        <a:p>
                          <a:pPr algn="ctr" latinLnBrk="1"/>
                          <a:r>
                            <a:rPr lang="en-US" altLang="ko-KR" sz="1600" dirty="0">
                              <a:latin typeface="현대하모니 L" panose="02020603020101020101" pitchFamily="18" charset="-127"/>
                              <a:ea typeface="현대하모니 L" panose="02020603020101020101" pitchFamily="18" charset="-127"/>
                            </a:rPr>
                            <a:t>Case 3</a:t>
                          </a:r>
                          <a:endParaRPr lang="ko-KR" altLang="en-US" sz="1600" dirty="0">
                            <a:latin typeface="현대하모니 L" panose="02020603020101020101" pitchFamily="18" charset="-127"/>
                            <a:ea typeface="현대하모니 L" panose="02020603020101020101" pitchFamily="18" charset="-127"/>
                          </a:endParaRPr>
                        </a:p>
                      </a:txBody>
                      <a:tcPr anchor="ctr">
                        <a:solidFill>
                          <a:schemeClr val="bg2"/>
                        </a:solidFill>
                      </a:tcPr>
                    </a:tc>
                    <a:tc>
                      <a:txBody>
                        <a:bodyPr/>
                        <a:lstStyle/>
                        <a:p>
                          <a:pPr marL="0" marR="0" lvl="0" indent="0" algn="ctr" defTabSz="91426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700" b="0" i="1" smtClean="0">
                                    <a:latin typeface="Cambria Math" panose="02040503050406030204" pitchFamily="18" charset="0"/>
                                  </a:rPr>
                                  <m:t>3.65 [</m:t>
                                </m:r>
                                <m:r>
                                  <a:rPr lang="en-US" altLang="ko-KR" sz="1700" b="0" i="1" smtClean="0">
                                    <a:latin typeface="Cambria Math" panose="02040503050406030204" pitchFamily="18" charset="0"/>
                                  </a:rPr>
                                  <m:t>𝑚</m:t>
                                </m:r>
                                <m:r>
                                  <a:rPr lang="en-US" altLang="ko-KR" sz="1700" b="0" i="1" smtClean="0">
                                    <a:latin typeface="Cambria Math" panose="02040503050406030204" pitchFamily="18" charset="0"/>
                                  </a:rPr>
                                  <m:t>]</m:t>
                                </m:r>
                              </m:oMath>
                            </m:oMathPara>
                          </a14:m>
                          <a:endParaRPr lang="ko-KR" altLang="en-US" sz="1700" dirty="0">
                            <a:latin typeface="현대하모니 L" panose="02020603020101020101" pitchFamily="18" charset="-127"/>
                            <a:ea typeface="현대하모니 L" panose="02020603020101020101" pitchFamily="18" charset="-127"/>
                          </a:endParaRPr>
                        </a:p>
                      </a:txBody>
                      <a:tcPr anchor="ctr"/>
                    </a:tc>
                    <a:tc>
                      <a:txBody>
                        <a:bodyPr/>
                        <a:lstStyle/>
                        <a:p>
                          <a:pPr marL="0" marR="0" lvl="0" indent="0" algn="ctr" defTabSz="91426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700" b="0" i="1" smtClean="0">
                                    <a:latin typeface="Cambria Math" panose="02040503050406030204" pitchFamily="18" charset="0"/>
                                  </a:rPr>
                                  <m:t>3.63 [</m:t>
                                </m:r>
                                <m:r>
                                  <a:rPr lang="en-US" altLang="ko-KR" sz="1700" b="0" i="1" smtClean="0">
                                    <a:latin typeface="Cambria Math" panose="02040503050406030204" pitchFamily="18" charset="0"/>
                                  </a:rPr>
                                  <m:t>𝑚</m:t>
                                </m:r>
                                <m:r>
                                  <a:rPr lang="en-US" altLang="ko-KR" sz="1700" b="0" i="1" smtClean="0">
                                    <a:latin typeface="Cambria Math" panose="02040503050406030204" pitchFamily="18" charset="0"/>
                                  </a:rPr>
                                  <m:t>]</m:t>
                                </m:r>
                              </m:oMath>
                            </m:oMathPara>
                          </a14:m>
                          <a:endParaRPr lang="ko-KR" altLang="en-US" sz="1700" dirty="0">
                            <a:latin typeface="현대하모니 L" panose="02020603020101020101" pitchFamily="18" charset="-127"/>
                            <a:ea typeface="현대하모니 L" panose="02020603020101020101" pitchFamily="18" charset="-127"/>
                          </a:endParaRPr>
                        </a:p>
                      </a:txBody>
                      <a:tcPr anchor="ctr"/>
                    </a:tc>
                    <a:tc>
                      <a:txBody>
                        <a:bodyPr/>
                        <a:lstStyle/>
                        <a:p>
                          <a:pPr marL="0" marR="0" lvl="0" indent="0" algn="ctr" defTabSz="91426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ea typeface="현대하모니 L" panose="02020603020101020101" pitchFamily="18" charset="-127"/>
                                  </a:rPr>
                                  <m:t>0.5 [%]</m:t>
                                </m:r>
                              </m:oMath>
                            </m:oMathPara>
                          </a14:m>
                          <a:endParaRPr lang="ko-KR" altLang="en-US" dirty="0">
                            <a:latin typeface="현대하모니 L" panose="02020603020101020101" pitchFamily="18" charset="-127"/>
                            <a:ea typeface="현대하모니 L" panose="02020603020101020101" pitchFamily="18" charset="-127"/>
                          </a:endParaRPr>
                        </a:p>
                      </a:txBody>
                      <a:tcPr anchor="ctr"/>
                    </a:tc>
                    <a:tc>
                      <a:txBody>
                        <a:bodyPr/>
                        <a:lstStyle/>
                        <a:p>
                          <a:pPr marL="0" marR="0" lvl="0" indent="0" algn="ctr" defTabSz="914263" rtl="0" eaLnBrk="1" fontAlgn="auto" latinLnBrk="1" hangingPunct="1">
                            <a:lnSpc>
                              <a:spcPct val="100000"/>
                            </a:lnSpc>
                            <a:spcBef>
                              <a:spcPts val="0"/>
                            </a:spcBef>
                            <a:spcAft>
                              <a:spcPts val="0"/>
                            </a:spcAft>
                            <a:buClrTx/>
                            <a:buSzTx/>
                            <a:buFontTx/>
                            <a:buNone/>
                            <a:tabLst/>
                            <a:defRPr/>
                          </a:pPr>
                          <a:r>
                            <a:rPr lang="ko-KR" altLang="en-US" dirty="0">
                              <a:latin typeface="현대하모니 L" panose="02020603020101020101" pitchFamily="18" charset="-127"/>
                              <a:ea typeface="현대하모니 L" panose="02020603020101020101" pitchFamily="18" charset="-127"/>
                              <a:sym typeface="Wingdings" panose="05000000000000000000" pitchFamily="2" charset="2"/>
                            </a:rPr>
                            <a:t></a:t>
                          </a:r>
                          <a:endParaRPr lang="ko-KR" altLang="en-US" dirty="0">
                            <a:latin typeface="현대하모니 L" panose="02020603020101020101" pitchFamily="18" charset="-127"/>
                            <a:ea typeface="현대하모니 L" panose="02020603020101020101" pitchFamily="18" charset="-127"/>
                          </a:endParaRPr>
                        </a:p>
                      </a:txBody>
                      <a:tcPr anchor="ctr"/>
                    </a:tc>
                    <a:extLst>
                      <a:ext uri="{0D108BD9-81ED-4DB2-BD59-A6C34878D82A}">
                        <a16:rowId xmlns:a16="http://schemas.microsoft.com/office/drawing/2014/main" val="4284684349"/>
                      </a:ext>
                    </a:extLst>
                  </a:tr>
                  <a:tr h="531904">
                    <a:tc>
                      <a:txBody>
                        <a:bodyPr/>
                        <a:lstStyle/>
                        <a:p>
                          <a:pPr algn="ctr" latinLnBrk="1"/>
                          <a:r>
                            <a:rPr lang="en-US" altLang="ko-KR" sz="1600" dirty="0">
                              <a:latin typeface="현대하모니 L" panose="02020603020101020101" pitchFamily="18" charset="-127"/>
                              <a:ea typeface="현대하모니 L" panose="02020603020101020101" pitchFamily="18" charset="-127"/>
                            </a:rPr>
                            <a:t>Case 4</a:t>
                          </a:r>
                          <a:endParaRPr lang="ko-KR" altLang="en-US" sz="1600" dirty="0">
                            <a:latin typeface="현대하모니 L" panose="02020603020101020101" pitchFamily="18" charset="-127"/>
                            <a:ea typeface="현대하모니 L" panose="02020603020101020101" pitchFamily="18" charset="-127"/>
                          </a:endParaRPr>
                        </a:p>
                      </a:txBody>
                      <a:tcPr anchor="ctr">
                        <a:solidFill>
                          <a:schemeClr val="bg2"/>
                        </a:solidFill>
                      </a:tcPr>
                    </a:tc>
                    <a:tc>
                      <a:txBody>
                        <a:bodyPr/>
                        <a:lstStyle/>
                        <a:p>
                          <a:pPr marL="0" marR="0" lvl="0" indent="0" algn="ctr" defTabSz="91426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700" b="0" i="1" smtClean="0">
                                    <a:latin typeface="Cambria Math" panose="02040503050406030204" pitchFamily="18" charset="0"/>
                                  </a:rPr>
                                  <m:t>1.91 [</m:t>
                                </m:r>
                                <m:r>
                                  <a:rPr lang="en-US" altLang="ko-KR" sz="1700" b="0" i="1" smtClean="0">
                                    <a:latin typeface="Cambria Math" panose="02040503050406030204" pitchFamily="18" charset="0"/>
                                  </a:rPr>
                                  <m:t>𝑚</m:t>
                                </m:r>
                                <m:r>
                                  <a:rPr lang="en-US" altLang="ko-KR" sz="1700" b="0" i="1" smtClean="0">
                                    <a:latin typeface="Cambria Math" panose="02040503050406030204" pitchFamily="18" charset="0"/>
                                  </a:rPr>
                                  <m:t>]</m:t>
                                </m:r>
                              </m:oMath>
                            </m:oMathPara>
                          </a14:m>
                          <a:endParaRPr lang="ko-KR" altLang="en-US" sz="1700" dirty="0">
                            <a:latin typeface="현대하모니 L" panose="02020603020101020101" pitchFamily="18" charset="-127"/>
                            <a:ea typeface="현대하모니 L" panose="02020603020101020101" pitchFamily="18" charset="-127"/>
                          </a:endParaRPr>
                        </a:p>
                      </a:txBody>
                      <a:tcPr anchor="ctr"/>
                    </a:tc>
                    <a:tc>
                      <a:txBody>
                        <a:bodyPr/>
                        <a:lstStyle/>
                        <a:p>
                          <a:pPr marL="0" marR="0" lvl="0" indent="0" algn="ctr" defTabSz="91426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700" b="0" i="1" smtClean="0">
                                    <a:latin typeface="Cambria Math" panose="02040503050406030204" pitchFamily="18" charset="0"/>
                                  </a:rPr>
                                  <m:t>1.90 [</m:t>
                                </m:r>
                                <m:r>
                                  <a:rPr lang="en-US" altLang="ko-KR" sz="1700" b="0" i="1" smtClean="0">
                                    <a:latin typeface="Cambria Math" panose="02040503050406030204" pitchFamily="18" charset="0"/>
                                  </a:rPr>
                                  <m:t>𝑚</m:t>
                                </m:r>
                                <m:r>
                                  <a:rPr lang="en-US" altLang="ko-KR" sz="1700" b="0" i="1" smtClean="0">
                                    <a:latin typeface="Cambria Math" panose="02040503050406030204" pitchFamily="18" charset="0"/>
                                  </a:rPr>
                                  <m:t>]</m:t>
                                </m:r>
                              </m:oMath>
                            </m:oMathPara>
                          </a14:m>
                          <a:endParaRPr lang="ko-KR" altLang="en-US" sz="1700" dirty="0">
                            <a:latin typeface="현대하모니 L" panose="02020603020101020101" pitchFamily="18" charset="-127"/>
                            <a:ea typeface="현대하모니 L" panose="02020603020101020101" pitchFamily="18" charset="-127"/>
                          </a:endParaRPr>
                        </a:p>
                      </a:txBody>
                      <a:tcPr anchor="ctr"/>
                    </a:tc>
                    <a:tc>
                      <a:txBody>
                        <a:bodyPr/>
                        <a:lstStyle/>
                        <a:p>
                          <a:pPr marL="0" marR="0" lvl="0" indent="0" algn="ctr" defTabSz="91426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ea typeface="현대하모니 L" panose="02020603020101020101" pitchFamily="18" charset="-127"/>
                                  </a:rPr>
                                  <m:t>0.5 [%]</m:t>
                                </m:r>
                              </m:oMath>
                            </m:oMathPara>
                          </a14:m>
                          <a:endParaRPr lang="ko-KR" altLang="en-US" dirty="0">
                            <a:latin typeface="현대하모니 L" panose="02020603020101020101" pitchFamily="18" charset="-127"/>
                            <a:ea typeface="현대하모니 L" panose="02020603020101020101" pitchFamily="18" charset="-127"/>
                          </a:endParaRPr>
                        </a:p>
                      </a:txBody>
                      <a:tcPr anchor="ctr"/>
                    </a:tc>
                    <a:tc>
                      <a:txBody>
                        <a:bodyPr/>
                        <a:lstStyle/>
                        <a:p>
                          <a:pPr marL="0" marR="0" lvl="0" indent="0" algn="ctr" defTabSz="914263" rtl="0" eaLnBrk="1" fontAlgn="auto" latinLnBrk="1" hangingPunct="1">
                            <a:lnSpc>
                              <a:spcPct val="100000"/>
                            </a:lnSpc>
                            <a:spcBef>
                              <a:spcPts val="0"/>
                            </a:spcBef>
                            <a:spcAft>
                              <a:spcPts val="0"/>
                            </a:spcAft>
                            <a:buClrTx/>
                            <a:buSzTx/>
                            <a:buFontTx/>
                            <a:buNone/>
                            <a:tabLst/>
                            <a:defRPr/>
                          </a:pPr>
                          <a:r>
                            <a:rPr lang="ko-KR" altLang="en-US" dirty="0">
                              <a:latin typeface="현대하모니 L" panose="02020603020101020101" pitchFamily="18" charset="-127"/>
                              <a:ea typeface="현대하모니 L" panose="02020603020101020101" pitchFamily="18" charset="-127"/>
                              <a:sym typeface="Wingdings" panose="05000000000000000000" pitchFamily="2" charset="2"/>
                            </a:rPr>
                            <a:t></a:t>
                          </a:r>
                          <a:endParaRPr lang="ko-KR" altLang="en-US" dirty="0">
                            <a:latin typeface="현대하모니 L" panose="02020603020101020101" pitchFamily="18" charset="-127"/>
                            <a:ea typeface="현대하모니 L" panose="02020603020101020101" pitchFamily="18" charset="-127"/>
                          </a:endParaRPr>
                        </a:p>
                      </a:txBody>
                      <a:tcPr anchor="ctr"/>
                    </a:tc>
                    <a:extLst>
                      <a:ext uri="{0D108BD9-81ED-4DB2-BD59-A6C34878D82A}">
                        <a16:rowId xmlns:a16="http://schemas.microsoft.com/office/drawing/2014/main" val="107743964"/>
                      </a:ext>
                    </a:extLst>
                  </a:tr>
                </a:tbl>
              </a:graphicData>
            </a:graphic>
          </p:graphicFrame>
        </mc:Choice>
        <mc:Fallback xmlns="">
          <p:graphicFrame>
            <p:nvGraphicFramePr>
              <p:cNvPr id="4" name="표 4">
                <a:extLst>
                  <a:ext uri="{FF2B5EF4-FFF2-40B4-BE49-F238E27FC236}">
                    <a16:creationId xmlns:a16="http://schemas.microsoft.com/office/drawing/2014/main" id="{8E073F04-933D-551A-EAEE-36FDF091A84B}"/>
                  </a:ext>
                </a:extLst>
              </p:cNvPr>
              <p:cNvGraphicFramePr>
                <a:graphicFrameLocks noGrp="1"/>
              </p:cNvGraphicFramePr>
              <p:nvPr>
                <p:extLst>
                  <p:ext uri="{D42A27DB-BD31-4B8C-83A1-F6EECF244321}">
                    <p14:modId xmlns:p14="http://schemas.microsoft.com/office/powerpoint/2010/main" val="1363143402"/>
                  </p:ext>
                </p:extLst>
              </p:nvPr>
            </p:nvGraphicFramePr>
            <p:xfrm>
              <a:off x="263781" y="1668914"/>
              <a:ext cx="8623365" cy="2736600"/>
            </p:xfrm>
            <a:graphic>
              <a:graphicData uri="http://schemas.openxmlformats.org/drawingml/2006/table">
                <a:tbl>
                  <a:tblPr firstRow="1" bandRow="1">
                    <a:tableStyleId>{5940675A-B579-460E-94D1-54222C63F5DA}</a:tableStyleId>
                  </a:tblPr>
                  <a:tblGrid>
                    <a:gridCol w="1724673">
                      <a:extLst>
                        <a:ext uri="{9D8B030D-6E8A-4147-A177-3AD203B41FA5}">
                          <a16:colId xmlns:a16="http://schemas.microsoft.com/office/drawing/2014/main" val="1357034759"/>
                        </a:ext>
                      </a:extLst>
                    </a:gridCol>
                    <a:gridCol w="1724673">
                      <a:extLst>
                        <a:ext uri="{9D8B030D-6E8A-4147-A177-3AD203B41FA5}">
                          <a16:colId xmlns:a16="http://schemas.microsoft.com/office/drawing/2014/main" val="3370472508"/>
                        </a:ext>
                      </a:extLst>
                    </a:gridCol>
                    <a:gridCol w="1724673">
                      <a:extLst>
                        <a:ext uri="{9D8B030D-6E8A-4147-A177-3AD203B41FA5}">
                          <a16:colId xmlns:a16="http://schemas.microsoft.com/office/drawing/2014/main" val="1082698297"/>
                        </a:ext>
                      </a:extLst>
                    </a:gridCol>
                    <a:gridCol w="1724673">
                      <a:extLst>
                        <a:ext uri="{9D8B030D-6E8A-4147-A177-3AD203B41FA5}">
                          <a16:colId xmlns:a16="http://schemas.microsoft.com/office/drawing/2014/main" val="4248544370"/>
                        </a:ext>
                      </a:extLst>
                    </a:gridCol>
                    <a:gridCol w="1724673">
                      <a:extLst>
                        <a:ext uri="{9D8B030D-6E8A-4147-A177-3AD203B41FA5}">
                          <a16:colId xmlns:a16="http://schemas.microsoft.com/office/drawing/2014/main" val="1518219429"/>
                        </a:ext>
                      </a:extLst>
                    </a:gridCol>
                  </a:tblGrid>
                  <a:tr h="608984">
                    <a:tc>
                      <a:txBody>
                        <a:bodyPr/>
                        <a:lstStyle/>
                        <a:p>
                          <a:pPr algn="ctr" latinLnBrk="1"/>
                          <a:endParaRPr lang="ko-KR" altLang="en-US" dirty="0">
                            <a:latin typeface="현대하모니 L" panose="02020603020101020101" pitchFamily="18" charset="-127"/>
                            <a:ea typeface="현대하모니 L" panose="02020603020101020101" pitchFamily="18" charset="-127"/>
                          </a:endParaRPr>
                        </a:p>
                      </a:txBody>
                      <a:tcPr anchor="ctr">
                        <a:solidFill>
                          <a:schemeClr val="bg2"/>
                        </a:solidFill>
                      </a:tcPr>
                    </a:tc>
                    <a:tc>
                      <a:txBody>
                        <a:bodyPr/>
                        <a:lstStyle/>
                        <a:p>
                          <a:pPr algn="ctr" latinLnBrk="1"/>
                          <a:r>
                            <a:rPr lang="en-US" altLang="ko-KR" sz="1500" dirty="0">
                              <a:latin typeface="현대하모니 L" panose="02020603020101020101" pitchFamily="18" charset="-127"/>
                              <a:ea typeface="현대하모니 L" panose="02020603020101020101" pitchFamily="18" charset="-127"/>
                            </a:rPr>
                            <a:t>calculated distance</a:t>
                          </a:r>
                          <a:endParaRPr lang="ko-KR" altLang="en-US" sz="1500" dirty="0">
                            <a:latin typeface="현대하모니 L" panose="02020603020101020101" pitchFamily="18" charset="-127"/>
                            <a:ea typeface="현대하모니 L" panose="02020603020101020101" pitchFamily="18" charset="-127"/>
                          </a:endParaRPr>
                        </a:p>
                      </a:txBody>
                      <a:tcPr anchor="ctr">
                        <a:solidFill>
                          <a:schemeClr val="bg2"/>
                        </a:solidFill>
                      </a:tcPr>
                    </a:tc>
                    <a:tc>
                      <a:txBody>
                        <a:bodyPr/>
                        <a:lstStyle/>
                        <a:p>
                          <a:pPr algn="ctr" latinLnBrk="1"/>
                          <a:r>
                            <a:rPr lang="en-US" altLang="ko-KR" sz="1500" dirty="0">
                              <a:latin typeface="현대하모니 L" panose="02020603020101020101" pitchFamily="18" charset="-127"/>
                              <a:ea typeface="현대하모니 L" panose="02020603020101020101" pitchFamily="18" charset="-127"/>
                            </a:rPr>
                            <a:t>real distance</a:t>
                          </a:r>
                          <a:endParaRPr lang="ko-KR" altLang="en-US" sz="1500" dirty="0">
                            <a:latin typeface="현대하모니 L" panose="02020603020101020101" pitchFamily="18" charset="-127"/>
                            <a:ea typeface="현대하모니 L" panose="02020603020101020101" pitchFamily="18" charset="-127"/>
                          </a:endParaRPr>
                        </a:p>
                      </a:txBody>
                      <a:tcPr anchor="ctr">
                        <a:solidFill>
                          <a:schemeClr val="bg2"/>
                        </a:solidFill>
                      </a:tcPr>
                    </a:tc>
                    <a:tc>
                      <a:txBody>
                        <a:bodyPr/>
                        <a:lstStyle/>
                        <a:p>
                          <a:pPr algn="ctr" latinLnBrk="1"/>
                          <a:r>
                            <a:rPr lang="en-US" altLang="ko-KR" sz="1300" dirty="0">
                              <a:latin typeface="현대하모니 L" panose="02020603020101020101" pitchFamily="18" charset="-127"/>
                              <a:ea typeface="현대하모니 L" panose="02020603020101020101" pitchFamily="18" charset="-127"/>
                            </a:rPr>
                            <a:t>Percentile relative error</a:t>
                          </a:r>
                          <a:endParaRPr lang="ko-KR" altLang="en-US" sz="1300" dirty="0">
                            <a:latin typeface="현대하모니 L" panose="02020603020101020101" pitchFamily="18" charset="-127"/>
                            <a:ea typeface="현대하모니 L" panose="02020603020101020101" pitchFamily="18" charset="-127"/>
                          </a:endParaRPr>
                        </a:p>
                      </a:txBody>
                      <a:tcPr anchor="ctr">
                        <a:solidFill>
                          <a:schemeClr val="bg2"/>
                        </a:solidFill>
                      </a:tcPr>
                    </a:tc>
                    <a:tc>
                      <a:txBody>
                        <a:bodyPr/>
                        <a:lstStyle/>
                        <a:p>
                          <a:pPr algn="ctr" latinLnBrk="1"/>
                          <a:r>
                            <a:rPr lang="en-US" altLang="ko-KR" sz="1300" dirty="0">
                              <a:latin typeface="현대하모니 L" panose="02020603020101020101" pitchFamily="18" charset="-127"/>
                              <a:ea typeface="현대하모니 L" panose="02020603020101020101" pitchFamily="18" charset="-127"/>
                            </a:rPr>
                            <a:t>Convergence within tolerance</a:t>
                          </a:r>
                          <a:endParaRPr lang="ko-KR" altLang="en-US" sz="1300" dirty="0">
                            <a:latin typeface="현대하모니 L" panose="02020603020101020101" pitchFamily="18" charset="-127"/>
                            <a:ea typeface="현대하모니 L" panose="02020603020101020101" pitchFamily="18" charset="-127"/>
                          </a:endParaRPr>
                        </a:p>
                      </a:txBody>
                      <a:tcPr anchor="ctr">
                        <a:solidFill>
                          <a:schemeClr val="bg2"/>
                        </a:solidFill>
                      </a:tcPr>
                    </a:tc>
                    <a:extLst>
                      <a:ext uri="{0D108BD9-81ED-4DB2-BD59-A6C34878D82A}">
                        <a16:rowId xmlns:a16="http://schemas.microsoft.com/office/drawing/2014/main" val="575845714"/>
                      </a:ext>
                    </a:extLst>
                  </a:tr>
                  <a:tr h="531904">
                    <a:tc>
                      <a:txBody>
                        <a:bodyPr/>
                        <a:lstStyle/>
                        <a:p>
                          <a:pPr algn="ctr" latinLnBrk="1"/>
                          <a:r>
                            <a:rPr lang="en-US" altLang="ko-KR" sz="1600" dirty="0">
                              <a:latin typeface="현대하모니 L" panose="02020603020101020101" pitchFamily="18" charset="-127"/>
                              <a:ea typeface="현대하모니 L" panose="02020603020101020101" pitchFamily="18" charset="-127"/>
                            </a:rPr>
                            <a:t>Case 1</a:t>
                          </a:r>
                          <a:endParaRPr lang="ko-KR" altLang="en-US" sz="1600" dirty="0">
                            <a:latin typeface="현대하모니 L" panose="02020603020101020101" pitchFamily="18" charset="-127"/>
                            <a:ea typeface="현대하모니 L" panose="02020603020101020101" pitchFamily="18" charset="-127"/>
                          </a:endParaRPr>
                        </a:p>
                      </a:txBody>
                      <a:tcPr anchor="ctr">
                        <a:solidFill>
                          <a:schemeClr val="bg2"/>
                        </a:solidFill>
                      </a:tcPr>
                    </a:tc>
                    <a:tc>
                      <a:txBody>
                        <a:bodyPr/>
                        <a:lstStyle/>
                        <a:p>
                          <a:endParaRPr lang="ko-KR"/>
                        </a:p>
                      </a:txBody>
                      <a:tcPr anchor="ctr">
                        <a:blipFill>
                          <a:blip r:embed="rId3"/>
                          <a:stretch>
                            <a:fillRect l="-100353" t="-114773" r="-300707" b="-301136"/>
                          </a:stretch>
                        </a:blipFill>
                      </a:tcPr>
                    </a:tc>
                    <a:tc>
                      <a:txBody>
                        <a:bodyPr/>
                        <a:lstStyle/>
                        <a:p>
                          <a:endParaRPr lang="ko-KR"/>
                        </a:p>
                      </a:txBody>
                      <a:tcPr anchor="ctr">
                        <a:blipFill>
                          <a:blip r:embed="rId3"/>
                          <a:stretch>
                            <a:fillRect l="-200353" t="-114773" r="-200707" b="-301136"/>
                          </a:stretch>
                        </a:blipFill>
                      </a:tcPr>
                    </a:tc>
                    <a:tc>
                      <a:txBody>
                        <a:bodyPr/>
                        <a:lstStyle/>
                        <a:p>
                          <a:endParaRPr lang="ko-KR"/>
                        </a:p>
                      </a:txBody>
                      <a:tcPr anchor="ctr">
                        <a:blipFill>
                          <a:blip r:embed="rId3"/>
                          <a:stretch>
                            <a:fillRect l="-300353" t="-114773" r="-100707" b="-301136"/>
                          </a:stretch>
                        </a:blipFill>
                      </a:tcPr>
                    </a:tc>
                    <a:tc>
                      <a:txBody>
                        <a:bodyPr/>
                        <a:lstStyle/>
                        <a:p>
                          <a:pPr algn="ctr" latinLnBrk="1"/>
                          <a:r>
                            <a:rPr lang="ko-KR" altLang="en-US" dirty="0">
                              <a:latin typeface="현대하모니 L" panose="02020603020101020101" pitchFamily="18" charset="-127"/>
                              <a:ea typeface="현대하모니 L" panose="02020603020101020101" pitchFamily="18" charset="-127"/>
                              <a:sym typeface="Wingdings" panose="05000000000000000000" pitchFamily="2" charset="2"/>
                            </a:rPr>
                            <a:t></a:t>
                          </a:r>
                          <a:endParaRPr lang="ko-KR" altLang="en-US" dirty="0">
                            <a:latin typeface="현대하모니 L" panose="02020603020101020101" pitchFamily="18" charset="-127"/>
                            <a:ea typeface="현대하모니 L" panose="02020603020101020101" pitchFamily="18" charset="-127"/>
                          </a:endParaRPr>
                        </a:p>
                      </a:txBody>
                      <a:tcPr anchor="ctr"/>
                    </a:tc>
                    <a:extLst>
                      <a:ext uri="{0D108BD9-81ED-4DB2-BD59-A6C34878D82A}">
                        <a16:rowId xmlns:a16="http://schemas.microsoft.com/office/drawing/2014/main" val="1130288536"/>
                      </a:ext>
                    </a:extLst>
                  </a:tr>
                  <a:tr h="531904">
                    <a:tc>
                      <a:txBody>
                        <a:bodyPr/>
                        <a:lstStyle/>
                        <a:p>
                          <a:pPr algn="ctr" latinLnBrk="1"/>
                          <a:r>
                            <a:rPr lang="en-US" altLang="ko-KR" sz="1600" dirty="0">
                              <a:latin typeface="현대하모니 L" panose="02020603020101020101" pitchFamily="18" charset="-127"/>
                              <a:ea typeface="현대하모니 L" panose="02020603020101020101" pitchFamily="18" charset="-127"/>
                            </a:rPr>
                            <a:t>Case 2</a:t>
                          </a:r>
                          <a:endParaRPr lang="ko-KR" altLang="en-US" sz="1600" dirty="0">
                            <a:latin typeface="현대하모니 L" panose="02020603020101020101" pitchFamily="18" charset="-127"/>
                            <a:ea typeface="현대하모니 L" panose="02020603020101020101" pitchFamily="18" charset="-127"/>
                          </a:endParaRPr>
                        </a:p>
                      </a:txBody>
                      <a:tcPr anchor="ctr">
                        <a:solidFill>
                          <a:schemeClr val="bg2"/>
                        </a:solidFill>
                      </a:tcPr>
                    </a:tc>
                    <a:tc>
                      <a:txBody>
                        <a:bodyPr/>
                        <a:lstStyle/>
                        <a:p>
                          <a:endParaRPr lang="ko-KR"/>
                        </a:p>
                      </a:txBody>
                      <a:tcPr anchor="ctr">
                        <a:blipFill>
                          <a:blip r:embed="rId3"/>
                          <a:stretch>
                            <a:fillRect l="-100353" t="-217241" r="-300707" b="-204598"/>
                          </a:stretch>
                        </a:blipFill>
                      </a:tcPr>
                    </a:tc>
                    <a:tc>
                      <a:txBody>
                        <a:bodyPr/>
                        <a:lstStyle/>
                        <a:p>
                          <a:endParaRPr lang="ko-KR"/>
                        </a:p>
                      </a:txBody>
                      <a:tcPr anchor="ctr">
                        <a:blipFill>
                          <a:blip r:embed="rId3"/>
                          <a:stretch>
                            <a:fillRect l="-200353" t="-217241" r="-200707" b="-204598"/>
                          </a:stretch>
                        </a:blipFill>
                      </a:tcPr>
                    </a:tc>
                    <a:tc>
                      <a:txBody>
                        <a:bodyPr/>
                        <a:lstStyle/>
                        <a:p>
                          <a:endParaRPr lang="ko-KR"/>
                        </a:p>
                      </a:txBody>
                      <a:tcPr anchor="ctr">
                        <a:blipFill>
                          <a:blip r:embed="rId3"/>
                          <a:stretch>
                            <a:fillRect l="-300353" t="-217241" r="-100707" b="-204598"/>
                          </a:stretch>
                        </a:blipFill>
                      </a:tcPr>
                    </a:tc>
                    <a:tc>
                      <a:txBody>
                        <a:bodyPr/>
                        <a:lstStyle/>
                        <a:p>
                          <a:pPr marL="0" marR="0" lvl="0" indent="0" algn="ctr" defTabSz="914263" rtl="0" eaLnBrk="1" fontAlgn="auto" latinLnBrk="1" hangingPunct="1">
                            <a:lnSpc>
                              <a:spcPct val="100000"/>
                            </a:lnSpc>
                            <a:spcBef>
                              <a:spcPts val="0"/>
                            </a:spcBef>
                            <a:spcAft>
                              <a:spcPts val="0"/>
                            </a:spcAft>
                            <a:buClrTx/>
                            <a:buSzTx/>
                            <a:buFontTx/>
                            <a:buNone/>
                            <a:tabLst/>
                            <a:defRPr/>
                          </a:pPr>
                          <a:r>
                            <a:rPr lang="ko-KR" altLang="en-US" dirty="0">
                              <a:latin typeface="현대하모니 L" panose="02020603020101020101" pitchFamily="18" charset="-127"/>
                              <a:ea typeface="현대하모니 L" panose="02020603020101020101" pitchFamily="18" charset="-127"/>
                              <a:sym typeface="Wingdings" panose="05000000000000000000" pitchFamily="2" charset="2"/>
                            </a:rPr>
                            <a:t></a:t>
                          </a:r>
                          <a:endParaRPr lang="ko-KR" altLang="en-US" dirty="0">
                            <a:latin typeface="현대하모니 L" panose="02020603020101020101" pitchFamily="18" charset="-127"/>
                            <a:ea typeface="현대하모니 L" panose="02020603020101020101" pitchFamily="18" charset="-127"/>
                          </a:endParaRPr>
                        </a:p>
                      </a:txBody>
                      <a:tcPr anchor="ctr"/>
                    </a:tc>
                    <a:extLst>
                      <a:ext uri="{0D108BD9-81ED-4DB2-BD59-A6C34878D82A}">
                        <a16:rowId xmlns:a16="http://schemas.microsoft.com/office/drawing/2014/main" val="3125233080"/>
                      </a:ext>
                    </a:extLst>
                  </a:tr>
                  <a:tr h="531904">
                    <a:tc>
                      <a:txBody>
                        <a:bodyPr/>
                        <a:lstStyle/>
                        <a:p>
                          <a:pPr algn="ctr" latinLnBrk="1"/>
                          <a:r>
                            <a:rPr lang="en-US" altLang="ko-KR" sz="1600" dirty="0">
                              <a:latin typeface="현대하모니 L" panose="02020603020101020101" pitchFamily="18" charset="-127"/>
                              <a:ea typeface="현대하모니 L" panose="02020603020101020101" pitchFamily="18" charset="-127"/>
                            </a:rPr>
                            <a:t>Case 3</a:t>
                          </a:r>
                          <a:endParaRPr lang="ko-KR" altLang="en-US" sz="1600" dirty="0">
                            <a:latin typeface="현대하모니 L" panose="02020603020101020101" pitchFamily="18" charset="-127"/>
                            <a:ea typeface="현대하모니 L" panose="02020603020101020101" pitchFamily="18" charset="-127"/>
                          </a:endParaRPr>
                        </a:p>
                      </a:txBody>
                      <a:tcPr anchor="ctr">
                        <a:solidFill>
                          <a:schemeClr val="bg2"/>
                        </a:solidFill>
                      </a:tcPr>
                    </a:tc>
                    <a:tc>
                      <a:txBody>
                        <a:bodyPr/>
                        <a:lstStyle/>
                        <a:p>
                          <a:endParaRPr lang="ko-KR"/>
                        </a:p>
                      </a:txBody>
                      <a:tcPr anchor="ctr">
                        <a:blipFill>
                          <a:blip r:embed="rId3"/>
                          <a:stretch>
                            <a:fillRect l="-100353" t="-313636" r="-300707" b="-102273"/>
                          </a:stretch>
                        </a:blipFill>
                      </a:tcPr>
                    </a:tc>
                    <a:tc>
                      <a:txBody>
                        <a:bodyPr/>
                        <a:lstStyle/>
                        <a:p>
                          <a:endParaRPr lang="ko-KR"/>
                        </a:p>
                      </a:txBody>
                      <a:tcPr anchor="ctr">
                        <a:blipFill>
                          <a:blip r:embed="rId3"/>
                          <a:stretch>
                            <a:fillRect l="-200353" t="-313636" r="-200707" b="-102273"/>
                          </a:stretch>
                        </a:blipFill>
                      </a:tcPr>
                    </a:tc>
                    <a:tc>
                      <a:txBody>
                        <a:bodyPr/>
                        <a:lstStyle/>
                        <a:p>
                          <a:endParaRPr lang="ko-KR"/>
                        </a:p>
                      </a:txBody>
                      <a:tcPr anchor="ctr">
                        <a:blipFill>
                          <a:blip r:embed="rId3"/>
                          <a:stretch>
                            <a:fillRect l="-300353" t="-313636" r="-100707" b="-102273"/>
                          </a:stretch>
                        </a:blipFill>
                      </a:tcPr>
                    </a:tc>
                    <a:tc>
                      <a:txBody>
                        <a:bodyPr/>
                        <a:lstStyle/>
                        <a:p>
                          <a:pPr marL="0" marR="0" lvl="0" indent="0" algn="ctr" defTabSz="914263" rtl="0" eaLnBrk="1" fontAlgn="auto" latinLnBrk="1" hangingPunct="1">
                            <a:lnSpc>
                              <a:spcPct val="100000"/>
                            </a:lnSpc>
                            <a:spcBef>
                              <a:spcPts val="0"/>
                            </a:spcBef>
                            <a:spcAft>
                              <a:spcPts val="0"/>
                            </a:spcAft>
                            <a:buClrTx/>
                            <a:buSzTx/>
                            <a:buFontTx/>
                            <a:buNone/>
                            <a:tabLst/>
                            <a:defRPr/>
                          </a:pPr>
                          <a:r>
                            <a:rPr lang="ko-KR" altLang="en-US" dirty="0">
                              <a:latin typeface="현대하모니 L" panose="02020603020101020101" pitchFamily="18" charset="-127"/>
                              <a:ea typeface="현대하모니 L" panose="02020603020101020101" pitchFamily="18" charset="-127"/>
                              <a:sym typeface="Wingdings" panose="05000000000000000000" pitchFamily="2" charset="2"/>
                            </a:rPr>
                            <a:t></a:t>
                          </a:r>
                          <a:endParaRPr lang="ko-KR" altLang="en-US" dirty="0">
                            <a:latin typeface="현대하모니 L" panose="02020603020101020101" pitchFamily="18" charset="-127"/>
                            <a:ea typeface="현대하모니 L" panose="02020603020101020101" pitchFamily="18" charset="-127"/>
                          </a:endParaRPr>
                        </a:p>
                      </a:txBody>
                      <a:tcPr anchor="ctr"/>
                    </a:tc>
                    <a:extLst>
                      <a:ext uri="{0D108BD9-81ED-4DB2-BD59-A6C34878D82A}">
                        <a16:rowId xmlns:a16="http://schemas.microsoft.com/office/drawing/2014/main" val="4284684349"/>
                      </a:ext>
                    </a:extLst>
                  </a:tr>
                  <a:tr h="531904">
                    <a:tc>
                      <a:txBody>
                        <a:bodyPr/>
                        <a:lstStyle/>
                        <a:p>
                          <a:pPr algn="ctr" latinLnBrk="1"/>
                          <a:r>
                            <a:rPr lang="en-US" altLang="ko-KR" sz="1600" dirty="0">
                              <a:latin typeface="현대하모니 L" panose="02020603020101020101" pitchFamily="18" charset="-127"/>
                              <a:ea typeface="현대하모니 L" panose="02020603020101020101" pitchFamily="18" charset="-127"/>
                            </a:rPr>
                            <a:t>Case 4</a:t>
                          </a:r>
                          <a:endParaRPr lang="ko-KR" altLang="en-US" sz="1600" dirty="0">
                            <a:latin typeface="현대하모니 L" panose="02020603020101020101" pitchFamily="18" charset="-127"/>
                            <a:ea typeface="현대하모니 L" panose="02020603020101020101" pitchFamily="18" charset="-127"/>
                          </a:endParaRPr>
                        </a:p>
                      </a:txBody>
                      <a:tcPr anchor="ctr">
                        <a:solidFill>
                          <a:schemeClr val="bg2"/>
                        </a:solidFill>
                      </a:tcPr>
                    </a:tc>
                    <a:tc>
                      <a:txBody>
                        <a:bodyPr/>
                        <a:lstStyle/>
                        <a:p>
                          <a:endParaRPr lang="ko-KR"/>
                        </a:p>
                      </a:txBody>
                      <a:tcPr anchor="ctr">
                        <a:blipFill>
                          <a:blip r:embed="rId3"/>
                          <a:stretch>
                            <a:fillRect l="-100353" t="-418391" r="-300707" b="-3448"/>
                          </a:stretch>
                        </a:blipFill>
                      </a:tcPr>
                    </a:tc>
                    <a:tc>
                      <a:txBody>
                        <a:bodyPr/>
                        <a:lstStyle/>
                        <a:p>
                          <a:endParaRPr lang="ko-KR"/>
                        </a:p>
                      </a:txBody>
                      <a:tcPr anchor="ctr">
                        <a:blipFill>
                          <a:blip r:embed="rId3"/>
                          <a:stretch>
                            <a:fillRect l="-200353" t="-418391" r="-200707" b="-3448"/>
                          </a:stretch>
                        </a:blipFill>
                      </a:tcPr>
                    </a:tc>
                    <a:tc>
                      <a:txBody>
                        <a:bodyPr/>
                        <a:lstStyle/>
                        <a:p>
                          <a:endParaRPr lang="ko-KR"/>
                        </a:p>
                      </a:txBody>
                      <a:tcPr anchor="ctr">
                        <a:blipFill>
                          <a:blip r:embed="rId3"/>
                          <a:stretch>
                            <a:fillRect l="-300353" t="-418391" r="-100707" b="-3448"/>
                          </a:stretch>
                        </a:blipFill>
                      </a:tcPr>
                    </a:tc>
                    <a:tc>
                      <a:txBody>
                        <a:bodyPr/>
                        <a:lstStyle/>
                        <a:p>
                          <a:pPr marL="0" marR="0" lvl="0" indent="0" algn="ctr" defTabSz="914263" rtl="0" eaLnBrk="1" fontAlgn="auto" latinLnBrk="1" hangingPunct="1">
                            <a:lnSpc>
                              <a:spcPct val="100000"/>
                            </a:lnSpc>
                            <a:spcBef>
                              <a:spcPts val="0"/>
                            </a:spcBef>
                            <a:spcAft>
                              <a:spcPts val="0"/>
                            </a:spcAft>
                            <a:buClrTx/>
                            <a:buSzTx/>
                            <a:buFontTx/>
                            <a:buNone/>
                            <a:tabLst/>
                            <a:defRPr/>
                          </a:pPr>
                          <a:r>
                            <a:rPr lang="ko-KR" altLang="en-US" dirty="0">
                              <a:latin typeface="현대하모니 L" panose="02020603020101020101" pitchFamily="18" charset="-127"/>
                              <a:ea typeface="현대하모니 L" panose="02020603020101020101" pitchFamily="18" charset="-127"/>
                              <a:sym typeface="Wingdings" panose="05000000000000000000" pitchFamily="2" charset="2"/>
                            </a:rPr>
                            <a:t></a:t>
                          </a:r>
                          <a:endParaRPr lang="ko-KR" altLang="en-US" dirty="0">
                            <a:latin typeface="현대하모니 L" panose="02020603020101020101" pitchFamily="18" charset="-127"/>
                            <a:ea typeface="현대하모니 L" panose="02020603020101020101" pitchFamily="18" charset="-127"/>
                          </a:endParaRPr>
                        </a:p>
                      </a:txBody>
                      <a:tcPr anchor="ctr"/>
                    </a:tc>
                    <a:extLst>
                      <a:ext uri="{0D108BD9-81ED-4DB2-BD59-A6C34878D82A}">
                        <a16:rowId xmlns:a16="http://schemas.microsoft.com/office/drawing/2014/main" val="107743964"/>
                      </a:ext>
                    </a:extLst>
                  </a:tr>
                </a:tbl>
              </a:graphicData>
            </a:graphic>
          </p:graphicFrame>
        </mc:Fallback>
      </mc:AlternateContent>
      <p:sp>
        <p:nvSpPr>
          <p:cNvPr id="5" name="AutoShape 2">
            <a:extLst>
              <a:ext uri="{FF2B5EF4-FFF2-40B4-BE49-F238E27FC236}">
                <a16:creationId xmlns:a16="http://schemas.microsoft.com/office/drawing/2014/main" id="{8FFE5E93-D728-8F33-7AB1-AE2D005CF3C1}"/>
              </a:ext>
            </a:extLst>
          </p:cNvPr>
          <p:cNvSpPr>
            <a:spLocks noChangeArrowheads="1"/>
          </p:cNvSpPr>
          <p:nvPr/>
        </p:nvSpPr>
        <p:spPr bwMode="auto">
          <a:xfrm>
            <a:off x="263780" y="952192"/>
            <a:ext cx="4051365"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mn-ea"/>
                <a:cs typeface="함초롬바탕" panose="02030604000101010101" pitchFamily="18" charset="-127"/>
              </a:rPr>
              <a:t>Calibration performance evaluation</a:t>
            </a:r>
          </a:p>
        </p:txBody>
      </p:sp>
      <p:cxnSp>
        <p:nvCxnSpPr>
          <p:cNvPr id="7" name="직선 연결선 6">
            <a:extLst>
              <a:ext uri="{FF2B5EF4-FFF2-40B4-BE49-F238E27FC236}">
                <a16:creationId xmlns:a16="http://schemas.microsoft.com/office/drawing/2014/main" id="{4601F654-FD3D-18BD-1C4A-91CE2005291C}"/>
              </a:ext>
            </a:extLst>
          </p:cNvPr>
          <p:cNvCxnSpPr>
            <a:cxnSpLocks/>
          </p:cNvCxnSpPr>
          <p:nvPr/>
        </p:nvCxnSpPr>
        <p:spPr>
          <a:xfrm>
            <a:off x="263781" y="1678439"/>
            <a:ext cx="1726884" cy="5921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6C9B139-F460-7EDB-E39C-0FCB012D8EC1}"/>
              </a:ext>
            </a:extLst>
          </p:cNvPr>
          <p:cNvSpPr txBox="1"/>
          <p:nvPr/>
        </p:nvSpPr>
        <p:spPr>
          <a:xfrm>
            <a:off x="5434204" y="1678439"/>
            <a:ext cx="1726884" cy="2736600"/>
          </a:xfrm>
          <a:prstGeom prst="rect">
            <a:avLst/>
          </a:prstGeom>
          <a:noFill/>
          <a:ln w="38100">
            <a:solidFill>
              <a:srgbClr val="FF0000"/>
            </a:solidFill>
            <a:prstDash val="lgDash"/>
          </a:ln>
        </p:spPr>
        <p:txBody>
          <a:bodyPr wrap="square" rtlCol="0">
            <a:spAutoFit/>
          </a:bodyPr>
          <a:lstStyle/>
          <a:p>
            <a:endParaRPr lang="ko-KR" alt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818D33-FB7A-083C-BB56-FFF94A41E59B}"/>
                  </a:ext>
                </a:extLst>
              </p:cNvPr>
              <p:cNvSpPr txBox="1"/>
              <p:nvPr/>
            </p:nvSpPr>
            <p:spPr>
              <a:xfrm>
                <a:off x="263780" y="4613097"/>
                <a:ext cx="8623365"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Set error range : within </a:t>
                </a:r>
                <a14:m>
                  <m:oMath xmlns:m="http://schemas.openxmlformats.org/officeDocument/2006/math">
                    <m:r>
                      <a:rPr lang="en-US" altLang="ko-KR" b="0" i="1" smtClean="0">
                        <a:latin typeface="Cambria Math" panose="02040503050406030204" pitchFamily="18" charset="0"/>
                      </a:rPr>
                      <m:t>1.0 </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e>
                    </m:d>
                  </m:oMath>
                </a14:m>
                <a:endParaRPr lang="en-US" altLang="ko-KR" b="0" dirty="0"/>
              </a:p>
            </p:txBody>
          </p:sp>
        </mc:Choice>
        <mc:Fallback xmlns="">
          <p:sp>
            <p:nvSpPr>
              <p:cNvPr id="8" name="TextBox 7">
                <a:extLst>
                  <a:ext uri="{FF2B5EF4-FFF2-40B4-BE49-F238E27FC236}">
                    <a16:creationId xmlns:a16="http://schemas.microsoft.com/office/drawing/2014/main" id="{81818D33-FB7A-083C-BB56-FFF94A41E59B}"/>
                  </a:ext>
                </a:extLst>
              </p:cNvPr>
              <p:cNvSpPr txBox="1">
                <a:spLocks noRot="1" noChangeAspect="1" noMove="1" noResize="1" noEditPoints="1" noAdjustHandles="1" noChangeArrowheads="1" noChangeShapeType="1" noTextEdit="1"/>
              </p:cNvSpPr>
              <p:nvPr/>
            </p:nvSpPr>
            <p:spPr>
              <a:xfrm>
                <a:off x="263780" y="4613097"/>
                <a:ext cx="8623365" cy="369332"/>
              </a:xfrm>
              <a:prstGeom prst="rect">
                <a:avLst/>
              </a:prstGeom>
              <a:blipFill>
                <a:blip r:embed="rId4"/>
                <a:stretch>
                  <a:fillRect l="-424" t="-10000" b="-26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20969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4DC26-47BB-0007-A0F5-2A463BE1D1A3}"/>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mn-ea"/>
                <a:cs typeface="함초롬바탕" panose="02030604000101010101" pitchFamily="18" charset="-127"/>
              </a:rPr>
              <a:t>▣ </a:t>
            </a:r>
            <a:r>
              <a:rPr lang="en-US" altLang="ko-KR" sz="2400" dirty="0">
                <a:solidFill>
                  <a:prstClr val="black"/>
                </a:solidFill>
                <a:latin typeface="+mn-ea"/>
                <a:cs typeface="함초롬바탕" panose="02030604000101010101" pitchFamily="18" charset="-127"/>
              </a:rPr>
              <a:t>Experiment</a:t>
            </a:r>
            <a:endParaRPr lang="ko-KR" altLang="en-US" sz="2400" dirty="0">
              <a:solidFill>
                <a:prstClr val="black"/>
              </a:solidFill>
              <a:latin typeface="+mn-ea"/>
              <a:cs typeface="함초롬바탕" panose="02030604000101010101" pitchFamily="18" charset="-127"/>
            </a:endParaRPr>
          </a:p>
        </p:txBody>
      </p:sp>
      <p:sp>
        <p:nvSpPr>
          <p:cNvPr id="5" name="AutoShape 2">
            <a:extLst>
              <a:ext uri="{FF2B5EF4-FFF2-40B4-BE49-F238E27FC236}">
                <a16:creationId xmlns:a16="http://schemas.microsoft.com/office/drawing/2014/main" id="{D575B14E-7B77-F05E-4F16-70B28689B255}"/>
              </a:ext>
            </a:extLst>
          </p:cNvPr>
          <p:cNvSpPr>
            <a:spLocks noChangeArrowheads="1"/>
          </p:cNvSpPr>
          <p:nvPr/>
        </p:nvSpPr>
        <p:spPr bwMode="auto">
          <a:xfrm>
            <a:off x="263781" y="952192"/>
            <a:ext cx="3739680"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mn-ea"/>
                <a:cs typeface="함초롬바탕" panose="02030604000101010101" pitchFamily="18" charset="-127"/>
              </a:rPr>
              <a:t>Emergency braking system</a:t>
            </a:r>
          </a:p>
        </p:txBody>
      </p:sp>
      <mc:AlternateContent xmlns:mc="http://schemas.openxmlformats.org/markup-compatibility/2006" xmlns:a14="http://schemas.microsoft.com/office/drawing/2010/main">
        <mc:Choice Requires="a14">
          <p:graphicFrame>
            <p:nvGraphicFramePr>
              <p:cNvPr id="2" name="표 2">
                <a:extLst>
                  <a:ext uri="{FF2B5EF4-FFF2-40B4-BE49-F238E27FC236}">
                    <a16:creationId xmlns:a16="http://schemas.microsoft.com/office/drawing/2014/main" id="{28C7187F-403D-62D5-9261-638EE292112D}"/>
                  </a:ext>
                </a:extLst>
              </p:cNvPr>
              <p:cNvGraphicFramePr>
                <a:graphicFrameLocks noGrp="1"/>
              </p:cNvGraphicFramePr>
              <p:nvPr>
                <p:extLst>
                  <p:ext uri="{D42A27DB-BD31-4B8C-83A1-F6EECF244321}">
                    <p14:modId xmlns:p14="http://schemas.microsoft.com/office/powerpoint/2010/main" val="3322129294"/>
                  </p:ext>
                </p:extLst>
              </p:nvPr>
            </p:nvGraphicFramePr>
            <p:xfrm>
              <a:off x="291256" y="1551873"/>
              <a:ext cx="7647321" cy="3058668"/>
            </p:xfrm>
            <a:graphic>
              <a:graphicData uri="http://schemas.openxmlformats.org/drawingml/2006/table">
                <a:tbl>
                  <a:tblPr firstRow="1" bandRow="1">
                    <a:tableStyleId>{5940675A-B579-460E-94D1-54222C63F5DA}</a:tableStyleId>
                  </a:tblPr>
                  <a:tblGrid>
                    <a:gridCol w="3449990">
                      <a:extLst>
                        <a:ext uri="{9D8B030D-6E8A-4147-A177-3AD203B41FA5}">
                          <a16:colId xmlns:a16="http://schemas.microsoft.com/office/drawing/2014/main" val="1743622830"/>
                        </a:ext>
                      </a:extLst>
                    </a:gridCol>
                    <a:gridCol w="4197331">
                      <a:extLst>
                        <a:ext uri="{9D8B030D-6E8A-4147-A177-3AD203B41FA5}">
                          <a16:colId xmlns:a16="http://schemas.microsoft.com/office/drawing/2014/main" val="1243159143"/>
                        </a:ext>
                      </a:extLst>
                    </a:gridCol>
                  </a:tblGrid>
                  <a:tr h="370840">
                    <a:tc>
                      <a:txBody>
                        <a:bodyPr/>
                        <a:lstStyle/>
                        <a:p>
                          <a:pPr algn="ctr" latinLnBrk="1"/>
                          <a:r>
                            <a:rPr lang="en-US" altLang="ko-KR" sz="1600" b="1" dirty="0"/>
                            <a:t>Experiment place</a:t>
                          </a:r>
                          <a:endParaRPr lang="ko-KR" altLang="en-US" sz="1600" b="1" dirty="0"/>
                        </a:p>
                      </a:txBody>
                      <a:tcPr anchor="ctr">
                        <a:solidFill>
                          <a:schemeClr val="bg2"/>
                        </a:solidFill>
                      </a:tcPr>
                    </a:tc>
                    <a:tc>
                      <a:txBody>
                        <a:bodyPr/>
                        <a:lstStyle/>
                        <a:p>
                          <a:pPr algn="ctr" latinLnBrk="1"/>
                          <a:r>
                            <a:rPr lang="en-US" altLang="ko-KR" sz="1600" dirty="0"/>
                            <a:t>M-school</a:t>
                          </a:r>
                          <a:endParaRPr lang="ko-KR" altLang="en-US" sz="1600" dirty="0"/>
                        </a:p>
                      </a:txBody>
                      <a:tcPr anchor="ctr"/>
                    </a:tc>
                    <a:extLst>
                      <a:ext uri="{0D108BD9-81ED-4DB2-BD59-A6C34878D82A}">
                        <a16:rowId xmlns:a16="http://schemas.microsoft.com/office/drawing/2014/main" val="1361957684"/>
                      </a:ext>
                    </a:extLst>
                  </a:tr>
                  <a:tr h="370840">
                    <a:tc>
                      <a:txBody>
                        <a:bodyPr/>
                        <a:lstStyle/>
                        <a:p>
                          <a:pPr algn="ctr" latinLnBrk="1"/>
                          <a:r>
                            <a:rPr lang="en-US" altLang="ko-KR" sz="1600" b="1" dirty="0"/>
                            <a:t># of trials</a:t>
                          </a:r>
                          <a:endParaRPr lang="ko-KR" altLang="en-US" sz="1600" b="1" dirty="0"/>
                        </a:p>
                      </a:txBody>
                      <a:tcPr anchor="ctr">
                        <a:solidFill>
                          <a:schemeClr val="bg2"/>
                        </a:solidFill>
                      </a:tcPr>
                    </a:tc>
                    <a:tc>
                      <a:txBody>
                        <a:bodyPr/>
                        <a:lstStyle/>
                        <a:p>
                          <a:pPr algn="ctr" latinLnBrk="1"/>
                          <a14:m>
                            <m:oMath xmlns:m="http://schemas.openxmlformats.org/officeDocument/2006/math">
                              <m:r>
                                <a:rPr lang="en-US" altLang="ko-KR" sz="1600" i="1" dirty="0" smtClean="0">
                                  <a:latin typeface="Cambria Math" panose="02040503050406030204" pitchFamily="18" charset="0"/>
                                </a:rPr>
                                <m:t>10</m:t>
                              </m:r>
                            </m:oMath>
                          </a14:m>
                          <a:r>
                            <a:rPr lang="ko-KR" altLang="en-US" sz="1600" dirty="0"/>
                            <a:t> </a:t>
                          </a:r>
                          <a:r>
                            <a:rPr lang="en-US" altLang="ko-KR" sz="1600" dirty="0"/>
                            <a:t>times</a:t>
                          </a:r>
                          <a:endParaRPr lang="ko-KR" altLang="en-US" sz="1600" dirty="0"/>
                        </a:p>
                      </a:txBody>
                      <a:tcPr anchor="ctr"/>
                    </a:tc>
                    <a:extLst>
                      <a:ext uri="{0D108BD9-81ED-4DB2-BD59-A6C34878D82A}">
                        <a16:rowId xmlns:a16="http://schemas.microsoft.com/office/drawing/2014/main" val="4256348292"/>
                      </a:ext>
                    </a:extLst>
                  </a:tr>
                  <a:tr h="370840">
                    <a:tc>
                      <a:txBody>
                        <a:bodyPr/>
                        <a:lstStyle/>
                        <a:p>
                          <a:pPr algn="ctr" latinLnBrk="1"/>
                          <a:r>
                            <a:rPr lang="en-US" altLang="ko-KR" sz="1600" b="1" dirty="0"/>
                            <a:t>Platform</a:t>
                          </a:r>
                          <a:endParaRPr lang="ko-KR" altLang="en-US" sz="1600" b="1" dirty="0"/>
                        </a:p>
                      </a:txBody>
                      <a:tcPr anchor="ctr">
                        <a:solidFill>
                          <a:schemeClr val="bg2"/>
                        </a:solidFill>
                      </a:tcPr>
                    </a:tc>
                    <a:tc>
                      <a:txBody>
                        <a:bodyPr/>
                        <a:lstStyle/>
                        <a:p>
                          <a:pPr algn="ctr" latinLnBrk="1"/>
                          <a:r>
                            <a:rPr lang="en-US" altLang="ko-KR" sz="1600" dirty="0"/>
                            <a:t>ERP42</a:t>
                          </a:r>
                          <a:endParaRPr lang="ko-KR" altLang="en-US" sz="1600" dirty="0"/>
                        </a:p>
                      </a:txBody>
                      <a:tcPr anchor="ctr"/>
                    </a:tc>
                    <a:extLst>
                      <a:ext uri="{0D108BD9-81ED-4DB2-BD59-A6C34878D82A}">
                        <a16:rowId xmlns:a16="http://schemas.microsoft.com/office/drawing/2014/main" val="1639561974"/>
                      </a:ext>
                    </a:extLst>
                  </a:tr>
                  <a:tr h="370840">
                    <a:tc>
                      <a:txBody>
                        <a:bodyPr/>
                        <a:lstStyle/>
                        <a:p>
                          <a:pPr algn="ctr" latinLnBrk="1"/>
                          <a:r>
                            <a:rPr lang="en-US" altLang="ko-KR" sz="1600" b="1" dirty="0"/>
                            <a:t>Suddenly appearing obstacle</a:t>
                          </a:r>
                          <a:endParaRPr lang="ko-KR" altLang="en-US" sz="1600" b="1" dirty="0"/>
                        </a:p>
                      </a:txBody>
                      <a:tcPr anchor="ctr">
                        <a:solidFill>
                          <a:schemeClr val="bg2"/>
                        </a:solidFill>
                      </a:tcPr>
                    </a:tc>
                    <a:tc>
                      <a:txBody>
                        <a:bodyPr/>
                        <a:lstStyle/>
                        <a:p>
                          <a:pPr algn="ctr" latinLnBrk="1">
                            <a:lnSpc>
                              <a:spcPct val="150000"/>
                            </a:lnSpc>
                          </a:pPr>
                          <a:r>
                            <a:rPr lang="en-US" altLang="ko-KR" sz="1600" dirty="0"/>
                            <a:t>rubber cone</a:t>
                          </a:r>
                          <a:endParaRPr lang="ko-KR" altLang="en-US" sz="1600" dirty="0"/>
                        </a:p>
                      </a:txBody>
                      <a:tcPr anchor="ctr"/>
                    </a:tc>
                    <a:extLst>
                      <a:ext uri="{0D108BD9-81ED-4DB2-BD59-A6C34878D82A}">
                        <a16:rowId xmlns:a16="http://schemas.microsoft.com/office/drawing/2014/main" val="3909894906"/>
                      </a:ext>
                    </a:extLst>
                  </a:tr>
                  <a:tr h="370840">
                    <a:tc>
                      <a:txBody>
                        <a:bodyPr/>
                        <a:lstStyle/>
                        <a:p>
                          <a:pPr algn="ctr" latinLnBrk="1"/>
                          <a:r>
                            <a:rPr lang="en-US" altLang="ko-KR" sz="1600" b="1" dirty="0"/>
                            <a:t>Calculated value</a:t>
                          </a:r>
                          <a:endParaRPr lang="ko-KR" altLang="en-US" sz="1600" b="1" dirty="0"/>
                        </a:p>
                      </a:txBody>
                      <a:tcPr anchor="ctr">
                        <a:solidFill>
                          <a:schemeClr val="bg2"/>
                        </a:solidFill>
                      </a:tcPr>
                    </a:tc>
                    <a:tc>
                      <a:txBody>
                        <a:bodyPr/>
                        <a:lstStyle/>
                        <a:p>
                          <a:pPr algn="ctr" latinLnBrk="1">
                            <a:lnSpc>
                              <a:spcPct val="150000"/>
                            </a:lnSpc>
                          </a:pPr>
                          <a:r>
                            <a:rPr lang="en-US" altLang="ko-KR" sz="1600" dirty="0"/>
                            <a:t>Azimuth of obstacle</a:t>
                          </a:r>
                        </a:p>
                        <a:p>
                          <a:pPr algn="ctr" latinLnBrk="1">
                            <a:lnSpc>
                              <a:spcPct val="150000"/>
                            </a:lnSpc>
                          </a:pPr>
                          <a:r>
                            <a:rPr lang="en-US" altLang="ko-KR" sz="1600" dirty="0"/>
                            <a:t>Distance to the obstacle</a:t>
                          </a:r>
                          <a:endParaRPr lang="ko-KR" altLang="en-US" sz="1600" dirty="0"/>
                        </a:p>
                      </a:txBody>
                      <a:tcPr anchor="ctr"/>
                    </a:tc>
                    <a:extLst>
                      <a:ext uri="{0D108BD9-81ED-4DB2-BD59-A6C34878D82A}">
                        <a16:rowId xmlns:a16="http://schemas.microsoft.com/office/drawing/2014/main" val="1458677460"/>
                      </a:ext>
                    </a:extLst>
                  </a:tr>
                  <a:tr h="741680">
                    <a:tc>
                      <a:txBody>
                        <a:bodyPr/>
                        <a:lstStyle/>
                        <a:p>
                          <a:pPr algn="ctr" latinLnBrk="1"/>
                          <a:r>
                            <a:rPr lang="en-US" altLang="ko-KR" sz="1600" b="1" dirty="0"/>
                            <a:t>Intended action</a:t>
                          </a:r>
                          <a:endParaRPr lang="ko-KR" altLang="en-US" sz="1600" b="1" dirty="0"/>
                        </a:p>
                      </a:txBody>
                      <a:tcPr anchor="ctr">
                        <a:solidFill>
                          <a:schemeClr val="bg2"/>
                        </a:solidFill>
                      </a:tcPr>
                    </a:tc>
                    <a:tc>
                      <a:txBody>
                        <a:bodyPr/>
                        <a:lstStyle/>
                        <a:p>
                          <a:pPr algn="ctr" latinLnBrk="1"/>
                          <a:r>
                            <a:rPr lang="en-US" altLang="ko-KR" sz="1600" dirty="0"/>
                            <a:t>Automatic emergency braking when the distance from the obstacle is less than </a:t>
                          </a:r>
                          <a14:m>
                            <m:oMath xmlns:m="http://schemas.openxmlformats.org/officeDocument/2006/math">
                              <m:r>
                                <a:rPr lang="en-US" altLang="ko-KR" sz="1600" b="0" i="1" smtClean="0">
                                  <a:latin typeface="Cambria Math" panose="02040503050406030204" pitchFamily="18" charset="0"/>
                                </a:rPr>
                                <m:t>1.5 [</m:t>
                              </m:r>
                              <m:r>
                                <a:rPr lang="en-US" altLang="ko-KR" sz="1600" b="0" i="1" smtClean="0">
                                  <a:latin typeface="Cambria Math" panose="02040503050406030204" pitchFamily="18" charset="0"/>
                                </a:rPr>
                                <m:t>𝑚</m:t>
                              </m:r>
                              <m:r>
                                <a:rPr lang="en-US" altLang="ko-KR" sz="1600" b="0" i="1" smtClean="0">
                                  <a:latin typeface="Cambria Math" panose="02040503050406030204" pitchFamily="18" charset="0"/>
                                </a:rPr>
                                <m:t>]</m:t>
                              </m:r>
                            </m:oMath>
                          </a14:m>
                          <a:endParaRPr lang="ko-KR" altLang="en-US" sz="1600" dirty="0"/>
                        </a:p>
                      </a:txBody>
                      <a:tcPr anchor="ctr"/>
                    </a:tc>
                    <a:extLst>
                      <a:ext uri="{0D108BD9-81ED-4DB2-BD59-A6C34878D82A}">
                        <a16:rowId xmlns:a16="http://schemas.microsoft.com/office/drawing/2014/main" val="367883420"/>
                      </a:ext>
                    </a:extLst>
                  </a:tr>
                </a:tbl>
              </a:graphicData>
            </a:graphic>
          </p:graphicFrame>
        </mc:Choice>
        <mc:Fallback xmlns="">
          <p:graphicFrame>
            <p:nvGraphicFramePr>
              <p:cNvPr id="2" name="표 2">
                <a:extLst>
                  <a:ext uri="{FF2B5EF4-FFF2-40B4-BE49-F238E27FC236}">
                    <a16:creationId xmlns:a16="http://schemas.microsoft.com/office/drawing/2014/main" id="{28C7187F-403D-62D5-9261-638EE292112D}"/>
                  </a:ext>
                </a:extLst>
              </p:cNvPr>
              <p:cNvGraphicFramePr>
                <a:graphicFrameLocks noGrp="1"/>
              </p:cNvGraphicFramePr>
              <p:nvPr>
                <p:extLst>
                  <p:ext uri="{D42A27DB-BD31-4B8C-83A1-F6EECF244321}">
                    <p14:modId xmlns:p14="http://schemas.microsoft.com/office/powerpoint/2010/main" val="3322129294"/>
                  </p:ext>
                </p:extLst>
              </p:nvPr>
            </p:nvGraphicFramePr>
            <p:xfrm>
              <a:off x="291256" y="1551873"/>
              <a:ext cx="7647321" cy="3058668"/>
            </p:xfrm>
            <a:graphic>
              <a:graphicData uri="http://schemas.openxmlformats.org/drawingml/2006/table">
                <a:tbl>
                  <a:tblPr firstRow="1" bandRow="1">
                    <a:tableStyleId>{5940675A-B579-460E-94D1-54222C63F5DA}</a:tableStyleId>
                  </a:tblPr>
                  <a:tblGrid>
                    <a:gridCol w="3449990">
                      <a:extLst>
                        <a:ext uri="{9D8B030D-6E8A-4147-A177-3AD203B41FA5}">
                          <a16:colId xmlns:a16="http://schemas.microsoft.com/office/drawing/2014/main" val="1743622830"/>
                        </a:ext>
                      </a:extLst>
                    </a:gridCol>
                    <a:gridCol w="4197331">
                      <a:extLst>
                        <a:ext uri="{9D8B030D-6E8A-4147-A177-3AD203B41FA5}">
                          <a16:colId xmlns:a16="http://schemas.microsoft.com/office/drawing/2014/main" val="1243159143"/>
                        </a:ext>
                      </a:extLst>
                    </a:gridCol>
                  </a:tblGrid>
                  <a:tr h="370840">
                    <a:tc>
                      <a:txBody>
                        <a:bodyPr/>
                        <a:lstStyle/>
                        <a:p>
                          <a:pPr algn="ctr" latinLnBrk="1"/>
                          <a:r>
                            <a:rPr lang="en-US" altLang="ko-KR" sz="1600" b="1" dirty="0"/>
                            <a:t>Experiment place</a:t>
                          </a:r>
                          <a:endParaRPr lang="ko-KR" altLang="en-US" sz="1600" b="1" dirty="0"/>
                        </a:p>
                      </a:txBody>
                      <a:tcPr anchor="ctr">
                        <a:solidFill>
                          <a:schemeClr val="bg2"/>
                        </a:solidFill>
                      </a:tcPr>
                    </a:tc>
                    <a:tc>
                      <a:txBody>
                        <a:bodyPr/>
                        <a:lstStyle/>
                        <a:p>
                          <a:pPr algn="ctr" latinLnBrk="1"/>
                          <a:r>
                            <a:rPr lang="en-US" altLang="ko-KR" sz="1600" dirty="0"/>
                            <a:t>M-school</a:t>
                          </a:r>
                          <a:endParaRPr lang="ko-KR" altLang="en-US" sz="1600" dirty="0"/>
                        </a:p>
                      </a:txBody>
                      <a:tcPr anchor="ctr"/>
                    </a:tc>
                    <a:extLst>
                      <a:ext uri="{0D108BD9-81ED-4DB2-BD59-A6C34878D82A}">
                        <a16:rowId xmlns:a16="http://schemas.microsoft.com/office/drawing/2014/main" val="1361957684"/>
                      </a:ext>
                    </a:extLst>
                  </a:tr>
                  <a:tr h="370840">
                    <a:tc>
                      <a:txBody>
                        <a:bodyPr/>
                        <a:lstStyle/>
                        <a:p>
                          <a:pPr algn="ctr" latinLnBrk="1"/>
                          <a:r>
                            <a:rPr lang="en-US" altLang="ko-KR" sz="1600" b="1" dirty="0"/>
                            <a:t># of trials</a:t>
                          </a:r>
                          <a:endParaRPr lang="ko-KR" altLang="en-US" sz="1600" b="1" dirty="0"/>
                        </a:p>
                      </a:txBody>
                      <a:tcPr anchor="ctr">
                        <a:solidFill>
                          <a:schemeClr val="bg2"/>
                        </a:solidFill>
                      </a:tcPr>
                    </a:tc>
                    <a:tc>
                      <a:txBody>
                        <a:bodyPr/>
                        <a:lstStyle/>
                        <a:p>
                          <a:endParaRPr lang="ko-KR"/>
                        </a:p>
                      </a:txBody>
                      <a:tcPr anchor="ctr">
                        <a:blipFill>
                          <a:blip r:embed="rId3"/>
                          <a:stretch>
                            <a:fillRect l="-82438" t="-101639" r="-290" b="-627869"/>
                          </a:stretch>
                        </a:blipFill>
                      </a:tcPr>
                    </a:tc>
                    <a:extLst>
                      <a:ext uri="{0D108BD9-81ED-4DB2-BD59-A6C34878D82A}">
                        <a16:rowId xmlns:a16="http://schemas.microsoft.com/office/drawing/2014/main" val="4256348292"/>
                      </a:ext>
                    </a:extLst>
                  </a:tr>
                  <a:tr h="370840">
                    <a:tc>
                      <a:txBody>
                        <a:bodyPr/>
                        <a:lstStyle/>
                        <a:p>
                          <a:pPr algn="ctr" latinLnBrk="1"/>
                          <a:r>
                            <a:rPr lang="en-US" altLang="ko-KR" sz="1600" b="1" dirty="0"/>
                            <a:t>Platform</a:t>
                          </a:r>
                          <a:endParaRPr lang="ko-KR" altLang="en-US" sz="1600" b="1" dirty="0"/>
                        </a:p>
                      </a:txBody>
                      <a:tcPr anchor="ctr">
                        <a:solidFill>
                          <a:schemeClr val="bg2"/>
                        </a:solidFill>
                      </a:tcPr>
                    </a:tc>
                    <a:tc>
                      <a:txBody>
                        <a:bodyPr/>
                        <a:lstStyle/>
                        <a:p>
                          <a:pPr algn="ctr" latinLnBrk="1"/>
                          <a:r>
                            <a:rPr lang="en-US" altLang="ko-KR" sz="1600" dirty="0"/>
                            <a:t>ERP42</a:t>
                          </a:r>
                          <a:endParaRPr lang="ko-KR" altLang="en-US" sz="1600" dirty="0"/>
                        </a:p>
                      </a:txBody>
                      <a:tcPr anchor="ctr"/>
                    </a:tc>
                    <a:extLst>
                      <a:ext uri="{0D108BD9-81ED-4DB2-BD59-A6C34878D82A}">
                        <a16:rowId xmlns:a16="http://schemas.microsoft.com/office/drawing/2014/main" val="1639561974"/>
                      </a:ext>
                    </a:extLst>
                  </a:tr>
                  <a:tr h="419354">
                    <a:tc>
                      <a:txBody>
                        <a:bodyPr/>
                        <a:lstStyle/>
                        <a:p>
                          <a:pPr algn="ctr" latinLnBrk="1"/>
                          <a:r>
                            <a:rPr lang="en-US" altLang="ko-KR" sz="1600" b="1" dirty="0"/>
                            <a:t>Suddenly appearing obstacle</a:t>
                          </a:r>
                          <a:endParaRPr lang="ko-KR" altLang="en-US" sz="1600" b="1" dirty="0"/>
                        </a:p>
                      </a:txBody>
                      <a:tcPr anchor="ctr">
                        <a:solidFill>
                          <a:schemeClr val="bg2"/>
                        </a:solidFill>
                      </a:tcPr>
                    </a:tc>
                    <a:tc>
                      <a:txBody>
                        <a:bodyPr/>
                        <a:lstStyle/>
                        <a:p>
                          <a:pPr algn="ctr" latinLnBrk="1">
                            <a:lnSpc>
                              <a:spcPct val="150000"/>
                            </a:lnSpc>
                          </a:pPr>
                          <a:r>
                            <a:rPr lang="en-US" altLang="ko-KR" sz="1600" dirty="0"/>
                            <a:t>rubber cone</a:t>
                          </a:r>
                          <a:endParaRPr lang="ko-KR" altLang="en-US" sz="1600" dirty="0"/>
                        </a:p>
                      </a:txBody>
                      <a:tcPr anchor="ctr"/>
                    </a:tc>
                    <a:extLst>
                      <a:ext uri="{0D108BD9-81ED-4DB2-BD59-A6C34878D82A}">
                        <a16:rowId xmlns:a16="http://schemas.microsoft.com/office/drawing/2014/main" val="3909894906"/>
                      </a:ext>
                    </a:extLst>
                  </a:tr>
                  <a:tr h="785114">
                    <a:tc>
                      <a:txBody>
                        <a:bodyPr/>
                        <a:lstStyle/>
                        <a:p>
                          <a:pPr algn="ctr" latinLnBrk="1"/>
                          <a:r>
                            <a:rPr lang="en-US" altLang="ko-KR" sz="1600" b="1" dirty="0"/>
                            <a:t>Calculated value</a:t>
                          </a:r>
                          <a:endParaRPr lang="ko-KR" altLang="en-US" sz="1600" b="1" dirty="0"/>
                        </a:p>
                      </a:txBody>
                      <a:tcPr anchor="ctr">
                        <a:solidFill>
                          <a:schemeClr val="bg2"/>
                        </a:solidFill>
                      </a:tcPr>
                    </a:tc>
                    <a:tc>
                      <a:txBody>
                        <a:bodyPr/>
                        <a:lstStyle/>
                        <a:p>
                          <a:pPr algn="ctr" latinLnBrk="1">
                            <a:lnSpc>
                              <a:spcPct val="150000"/>
                            </a:lnSpc>
                          </a:pPr>
                          <a:r>
                            <a:rPr lang="en-US" altLang="ko-KR" sz="1600" dirty="0"/>
                            <a:t>Azimuth of obstacle</a:t>
                          </a:r>
                        </a:p>
                        <a:p>
                          <a:pPr algn="ctr" latinLnBrk="1">
                            <a:lnSpc>
                              <a:spcPct val="150000"/>
                            </a:lnSpc>
                          </a:pPr>
                          <a:r>
                            <a:rPr lang="en-US" altLang="ko-KR" sz="1600" dirty="0"/>
                            <a:t>Distance to the obstacle</a:t>
                          </a:r>
                          <a:endParaRPr lang="ko-KR" altLang="en-US" sz="1600" dirty="0"/>
                        </a:p>
                      </a:txBody>
                      <a:tcPr anchor="ctr"/>
                    </a:tc>
                    <a:extLst>
                      <a:ext uri="{0D108BD9-81ED-4DB2-BD59-A6C34878D82A}">
                        <a16:rowId xmlns:a16="http://schemas.microsoft.com/office/drawing/2014/main" val="1458677460"/>
                      </a:ext>
                    </a:extLst>
                  </a:tr>
                  <a:tr h="741680">
                    <a:tc>
                      <a:txBody>
                        <a:bodyPr/>
                        <a:lstStyle/>
                        <a:p>
                          <a:pPr algn="ctr" latinLnBrk="1"/>
                          <a:r>
                            <a:rPr lang="en-US" altLang="ko-KR" sz="1600" b="1" dirty="0"/>
                            <a:t>Intended action</a:t>
                          </a:r>
                          <a:endParaRPr lang="ko-KR" altLang="en-US" sz="1600" b="1" dirty="0"/>
                        </a:p>
                      </a:txBody>
                      <a:tcPr anchor="ctr">
                        <a:solidFill>
                          <a:schemeClr val="bg2"/>
                        </a:solidFill>
                      </a:tcPr>
                    </a:tc>
                    <a:tc>
                      <a:txBody>
                        <a:bodyPr/>
                        <a:lstStyle/>
                        <a:p>
                          <a:endParaRPr lang="ko-KR"/>
                        </a:p>
                      </a:txBody>
                      <a:tcPr anchor="ctr">
                        <a:blipFill>
                          <a:blip r:embed="rId3"/>
                          <a:stretch>
                            <a:fillRect l="-82438" t="-313115" r="-290" b="-1639"/>
                          </a:stretch>
                        </a:blipFill>
                      </a:tcPr>
                    </a:tc>
                    <a:extLst>
                      <a:ext uri="{0D108BD9-81ED-4DB2-BD59-A6C34878D82A}">
                        <a16:rowId xmlns:a16="http://schemas.microsoft.com/office/drawing/2014/main" val="367883420"/>
                      </a:ext>
                    </a:extLst>
                  </a:tr>
                </a:tbl>
              </a:graphicData>
            </a:graphic>
          </p:graphicFrame>
        </mc:Fallback>
      </mc:AlternateContent>
      <p:pic>
        <p:nvPicPr>
          <p:cNvPr id="3" name="그림 2">
            <a:extLst>
              <a:ext uri="{FF2B5EF4-FFF2-40B4-BE49-F238E27FC236}">
                <a16:creationId xmlns:a16="http://schemas.microsoft.com/office/drawing/2014/main" id="{078D1B4B-F044-D31B-D67E-E45873A0A9C5}"/>
              </a:ext>
            </a:extLst>
          </p:cNvPr>
          <p:cNvPicPr>
            <a:picLocks noChangeAspect="1"/>
          </p:cNvPicPr>
          <p:nvPr/>
        </p:nvPicPr>
        <p:blipFill>
          <a:blip r:embed="rId4"/>
          <a:stretch>
            <a:fillRect/>
          </a:stretch>
        </p:blipFill>
        <p:spPr>
          <a:xfrm>
            <a:off x="6428413" y="5421841"/>
            <a:ext cx="803087" cy="1176443"/>
          </a:xfrm>
          <a:prstGeom prst="rect">
            <a:avLst/>
          </a:prstGeom>
        </p:spPr>
      </p:pic>
      <p:pic>
        <p:nvPicPr>
          <p:cNvPr id="6" name="Picture 4" descr="WeGo-ERP42 – WeGo Robotics">
            <a:extLst>
              <a:ext uri="{FF2B5EF4-FFF2-40B4-BE49-F238E27FC236}">
                <a16:creationId xmlns:a16="http://schemas.microsoft.com/office/drawing/2014/main" id="{FE4C3571-4277-A610-AF0D-7D5A7B1ED1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277" y="5421841"/>
            <a:ext cx="2450337" cy="123030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직선 화살표 연결선 7">
            <a:extLst>
              <a:ext uri="{FF2B5EF4-FFF2-40B4-BE49-F238E27FC236}">
                <a16:creationId xmlns:a16="http://schemas.microsoft.com/office/drawing/2014/main" id="{9CF2986C-FC05-75E3-F6E2-153A7327C000}"/>
              </a:ext>
            </a:extLst>
          </p:cNvPr>
          <p:cNvCxnSpPr>
            <a:cxnSpLocks/>
            <a:stCxn id="6" idx="3"/>
          </p:cNvCxnSpPr>
          <p:nvPr/>
        </p:nvCxnSpPr>
        <p:spPr>
          <a:xfrm>
            <a:off x="3265614" y="6036994"/>
            <a:ext cx="30018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71C7BA6-C737-CFFD-5251-A0A97AA774A7}"/>
                  </a:ext>
                </a:extLst>
              </p:cNvPr>
              <p:cNvSpPr txBox="1"/>
              <p:nvPr/>
            </p:nvSpPr>
            <p:spPr>
              <a:xfrm>
                <a:off x="3265614" y="5130398"/>
                <a:ext cx="3001834" cy="879664"/>
              </a:xfrm>
              <a:prstGeom prst="rect">
                <a:avLst/>
              </a:prstGeom>
              <a:noFill/>
            </p:spPr>
            <p:txBody>
              <a:bodyPr wrap="square">
                <a:spAutoFit/>
              </a:bodyPr>
              <a:lstStyle/>
              <a:p>
                <a:pPr algn="ctr" latinLnBrk="1">
                  <a:lnSpc>
                    <a:spcPct val="150000"/>
                  </a:lnSpc>
                </a:pPr>
                <a:r>
                  <a:rPr lang="en-US" altLang="ko-KR" dirty="0">
                    <a:solidFill>
                      <a:srgbClr val="FF0000"/>
                    </a:solidFill>
                  </a:rPr>
                  <a:t>Emergency braking</a:t>
                </a:r>
              </a:p>
              <a:p>
                <a:pPr algn="ctr" latinLnBrk="1">
                  <a:lnSpc>
                    <a:spcPct val="150000"/>
                  </a:lnSpc>
                </a:pPr>
                <a:r>
                  <a:rPr lang="en-US" altLang="ko-KR" dirty="0">
                    <a:solidFill>
                      <a:srgbClr val="FF0000"/>
                    </a:solidFill>
                  </a:rPr>
                  <a:t>if distance &lt; </a:t>
                </a:r>
                <a14:m>
                  <m:oMath xmlns:m="http://schemas.openxmlformats.org/officeDocument/2006/math">
                    <m:r>
                      <a:rPr lang="en-US" altLang="ko-KR" i="1" dirty="0" smtClean="0">
                        <a:solidFill>
                          <a:srgbClr val="FF0000"/>
                        </a:solidFill>
                        <a:latin typeface="Cambria Math" panose="02040503050406030204" pitchFamily="18" charset="0"/>
                      </a:rPr>
                      <m:t>1.5</m:t>
                    </m:r>
                    <m:r>
                      <a:rPr lang="en-US" altLang="ko-KR" i="1" dirty="0" smtClean="0">
                        <a:solidFill>
                          <a:srgbClr val="FF0000"/>
                        </a:solidFill>
                        <a:latin typeface="Cambria Math" panose="02040503050406030204" pitchFamily="18" charset="0"/>
                      </a:rPr>
                      <m:t>𝑚</m:t>
                    </m:r>
                  </m:oMath>
                </a14:m>
                <a:endParaRPr lang="ko-KR" altLang="en-US" sz="1800" dirty="0">
                  <a:solidFill>
                    <a:srgbClr val="FF0000"/>
                  </a:solidFill>
                </a:endParaRPr>
              </a:p>
            </p:txBody>
          </p:sp>
        </mc:Choice>
        <mc:Fallback xmlns="">
          <p:sp>
            <p:nvSpPr>
              <p:cNvPr id="13" name="TextBox 12">
                <a:extLst>
                  <a:ext uri="{FF2B5EF4-FFF2-40B4-BE49-F238E27FC236}">
                    <a16:creationId xmlns:a16="http://schemas.microsoft.com/office/drawing/2014/main" id="{F71C7BA6-C737-CFFD-5251-A0A97AA774A7}"/>
                  </a:ext>
                </a:extLst>
              </p:cNvPr>
              <p:cNvSpPr txBox="1">
                <a:spLocks noRot="1" noChangeAspect="1" noMove="1" noResize="1" noEditPoints="1" noAdjustHandles="1" noChangeArrowheads="1" noChangeShapeType="1" noTextEdit="1"/>
              </p:cNvSpPr>
              <p:nvPr/>
            </p:nvSpPr>
            <p:spPr>
              <a:xfrm>
                <a:off x="3265614" y="5130398"/>
                <a:ext cx="3001834" cy="879664"/>
              </a:xfrm>
              <a:prstGeom prst="rect">
                <a:avLst/>
              </a:prstGeom>
              <a:blipFill>
                <a:blip r:embed="rId6"/>
                <a:stretch>
                  <a:fillRect b="-1041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7424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480D9E-1E0D-D62D-868B-8254CBECC5FF}"/>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mn-ea"/>
                <a:cs typeface="함초롬바탕" panose="02030604000101010101" pitchFamily="18" charset="-127"/>
              </a:rPr>
              <a:t>▣ </a:t>
            </a:r>
            <a:r>
              <a:rPr lang="en-US" altLang="ko-KR" sz="2400" dirty="0">
                <a:solidFill>
                  <a:prstClr val="black"/>
                </a:solidFill>
                <a:latin typeface="+mn-ea"/>
                <a:cs typeface="함초롬바탕" panose="02030604000101010101" pitchFamily="18" charset="-127"/>
              </a:rPr>
              <a:t>Experiment</a:t>
            </a:r>
            <a:endParaRPr lang="ko-KR" altLang="en-US" sz="2400" dirty="0">
              <a:solidFill>
                <a:prstClr val="black"/>
              </a:solidFill>
              <a:latin typeface="+mn-ea"/>
              <a:cs typeface="함초롬바탕" panose="02030604000101010101" pitchFamily="18" charset="-127"/>
            </a:endParaRPr>
          </a:p>
        </p:txBody>
      </p:sp>
      <p:sp>
        <p:nvSpPr>
          <p:cNvPr id="4" name="AutoShape 2">
            <a:extLst>
              <a:ext uri="{FF2B5EF4-FFF2-40B4-BE49-F238E27FC236}">
                <a16:creationId xmlns:a16="http://schemas.microsoft.com/office/drawing/2014/main" id="{5660D152-404E-74DF-98F6-271171B76F3F}"/>
              </a:ext>
            </a:extLst>
          </p:cNvPr>
          <p:cNvSpPr>
            <a:spLocks noChangeArrowheads="1"/>
          </p:cNvSpPr>
          <p:nvPr/>
        </p:nvSpPr>
        <p:spPr bwMode="auto">
          <a:xfrm>
            <a:off x="263781" y="952192"/>
            <a:ext cx="3989720"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mn-ea"/>
                <a:cs typeface="함초롬바탕" panose="02030604000101010101" pitchFamily="18" charset="-127"/>
              </a:rPr>
              <a:t>Result (Demo video)</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A7E39E5-DAE0-5C61-3986-A93F2E2A5D94}"/>
                  </a:ext>
                </a:extLst>
              </p:cNvPr>
              <p:cNvSpPr txBox="1"/>
              <p:nvPr/>
            </p:nvSpPr>
            <p:spPr>
              <a:xfrm>
                <a:off x="7938501" y="1384240"/>
                <a:ext cx="4407613" cy="2957861"/>
              </a:xfrm>
              <a:prstGeom prst="rect">
                <a:avLst/>
              </a:prstGeom>
              <a:noFill/>
            </p:spPr>
            <p:txBody>
              <a:bodyPr wrap="square" rtlCol="0">
                <a:spAutoFit/>
              </a:bodyPr>
              <a:lstStyle/>
              <a:p>
                <a:pPr>
                  <a:lnSpc>
                    <a:spcPct val="150000"/>
                  </a:lnSpc>
                </a:pPr>
                <a:r>
                  <a:rPr lang="en-US" altLang="ko-KR" dirty="0">
                    <a:solidFill>
                      <a:schemeClr val="accent1">
                        <a:lumMod val="75000"/>
                      </a:schemeClr>
                    </a:solidFill>
                  </a:rPr>
                  <a:t>Displayed information (in sequence)</a:t>
                </a:r>
              </a:p>
              <a:p>
                <a:pPr marL="285750" indent="-285750">
                  <a:lnSpc>
                    <a:spcPct val="150000"/>
                  </a:lnSpc>
                  <a:buFontTx/>
                  <a:buChar char="-"/>
                </a:pPr>
                <a:r>
                  <a:rPr lang="en-US" altLang="ko-KR" dirty="0"/>
                  <a:t>Number of detected object</a:t>
                </a:r>
              </a:p>
              <a:p>
                <a:pPr marL="285750" indent="-285750">
                  <a:lnSpc>
                    <a:spcPct val="150000"/>
                  </a:lnSpc>
                  <a:buFontTx/>
                  <a:buChar char="-"/>
                </a:pPr>
                <a:r>
                  <a:rPr lang="en-US" altLang="ko-KR" dirty="0"/>
                  <a:t>Azimuth angle </a:t>
                </a:r>
                <a:r>
                  <a:rPr lang="en-US" altLang="ko-KR"/>
                  <a:t>of object</a:t>
                </a:r>
                <a:endParaRPr lang="en-US" altLang="ko-KR" dirty="0"/>
              </a:p>
              <a:p>
                <a:pPr marL="285750" indent="-285750">
                  <a:lnSpc>
                    <a:spcPct val="150000"/>
                  </a:lnSpc>
                  <a:buFontTx/>
                  <a:buChar char="-"/>
                </a:pPr>
                <a:r>
                  <a:rPr lang="en-US" altLang="ko-KR" dirty="0"/>
                  <a:t>Distance to the object</a:t>
                </a:r>
              </a:p>
              <a:p>
                <a:pPr marL="285750" indent="-285750">
                  <a:lnSpc>
                    <a:spcPct val="150000"/>
                  </a:lnSpc>
                  <a:buFontTx/>
                  <a:buChar char="-"/>
                </a:pPr>
                <a:r>
                  <a:rPr lang="en-US" altLang="ko-KR" dirty="0"/>
                  <a:t>Emergency stop flag</a:t>
                </a:r>
              </a:p>
              <a:p>
                <a:pPr marL="285750" indent="-285750">
                  <a:lnSpc>
                    <a:spcPct val="150000"/>
                  </a:lnSpc>
                  <a:buFontTx/>
                  <a:buChar char="-"/>
                </a:pPr>
                <a:r>
                  <a:rPr lang="en-US" altLang="ko-KR" dirty="0">
                    <a:solidFill>
                      <a:srgbClr val="FF0000"/>
                    </a:solidFill>
                  </a:rPr>
                  <a:t>Warning flag on</a:t>
                </a:r>
                <a:r>
                  <a:rPr lang="en-US" altLang="ko-KR" dirty="0"/>
                  <a:t> when distance &lt; </a:t>
                </a:r>
                <a14:m>
                  <m:oMath xmlns:m="http://schemas.openxmlformats.org/officeDocument/2006/math">
                    <m:r>
                      <a:rPr lang="en-US" altLang="ko-KR" b="0" i="1" smtClean="0">
                        <a:latin typeface="Cambria Math" panose="02040503050406030204" pitchFamily="18" charset="0"/>
                      </a:rPr>
                      <m:t>1.5 </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𝑚</m:t>
                        </m:r>
                      </m:e>
                    </m:d>
                  </m:oMath>
                </a14:m>
                <a:endParaRPr lang="en-US" altLang="ko-KR" b="0" dirty="0"/>
              </a:p>
              <a:p>
                <a:pPr marL="285750" indent="-285750">
                  <a:lnSpc>
                    <a:spcPct val="150000"/>
                  </a:lnSpc>
                  <a:buFontTx/>
                  <a:buChar char="-"/>
                </a:pPr>
                <a:r>
                  <a:rPr lang="en-US" altLang="ko-KR" dirty="0"/>
                  <a:t>Automatic mode (not manual)</a:t>
                </a:r>
              </a:p>
            </p:txBody>
          </p:sp>
        </mc:Choice>
        <mc:Fallback xmlns="">
          <p:sp>
            <p:nvSpPr>
              <p:cNvPr id="5" name="TextBox 4">
                <a:extLst>
                  <a:ext uri="{FF2B5EF4-FFF2-40B4-BE49-F238E27FC236}">
                    <a16:creationId xmlns:a16="http://schemas.microsoft.com/office/drawing/2014/main" id="{8A7E39E5-DAE0-5C61-3986-A93F2E2A5D94}"/>
                  </a:ext>
                </a:extLst>
              </p:cNvPr>
              <p:cNvSpPr txBox="1">
                <a:spLocks noRot="1" noChangeAspect="1" noMove="1" noResize="1" noEditPoints="1" noAdjustHandles="1" noChangeArrowheads="1" noChangeShapeType="1" noTextEdit="1"/>
              </p:cNvSpPr>
              <p:nvPr/>
            </p:nvSpPr>
            <p:spPr>
              <a:xfrm>
                <a:off x="7938501" y="1384240"/>
                <a:ext cx="4407613" cy="2957861"/>
              </a:xfrm>
              <a:prstGeom prst="rect">
                <a:avLst/>
              </a:prstGeom>
              <a:blipFill>
                <a:blip r:embed="rId5"/>
                <a:stretch>
                  <a:fillRect l="-1107" b="-2474"/>
                </a:stretch>
              </a:blipFill>
            </p:spPr>
            <p:txBody>
              <a:bodyPr/>
              <a:lstStyle/>
              <a:p>
                <a:r>
                  <a:rPr lang="ko-KR" altLang="en-US">
                    <a:noFill/>
                  </a:rPr>
                  <a:t> </a:t>
                </a:r>
              </a:p>
            </p:txBody>
          </p:sp>
        </mc:Fallback>
      </mc:AlternateContent>
      <p:grpSp>
        <p:nvGrpSpPr>
          <p:cNvPr id="2" name="그룹 1">
            <a:extLst>
              <a:ext uri="{FF2B5EF4-FFF2-40B4-BE49-F238E27FC236}">
                <a16:creationId xmlns:a16="http://schemas.microsoft.com/office/drawing/2014/main" id="{840E3A0D-8D2D-DEF7-94C8-F8C1838D5A27}"/>
              </a:ext>
            </a:extLst>
          </p:cNvPr>
          <p:cNvGrpSpPr/>
          <p:nvPr/>
        </p:nvGrpSpPr>
        <p:grpSpPr>
          <a:xfrm>
            <a:off x="8241761" y="4767763"/>
            <a:ext cx="3469066" cy="1411994"/>
            <a:chOff x="8231487" y="4967503"/>
            <a:chExt cx="3469066" cy="1411994"/>
          </a:xfrm>
        </p:grpSpPr>
        <p:pic>
          <p:nvPicPr>
            <p:cNvPr id="6" name="그림 5">
              <a:extLst>
                <a:ext uri="{FF2B5EF4-FFF2-40B4-BE49-F238E27FC236}">
                  <a16:creationId xmlns:a16="http://schemas.microsoft.com/office/drawing/2014/main" id="{2239B977-0378-D8AF-6DE8-777D1048380E}"/>
                </a:ext>
              </a:extLst>
            </p:cNvPr>
            <p:cNvPicPr>
              <a:picLocks noChangeAspect="1"/>
            </p:cNvPicPr>
            <p:nvPr/>
          </p:nvPicPr>
          <p:blipFill>
            <a:blip r:embed="rId6"/>
            <a:stretch>
              <a:fillRect/>
            </a:stretch>
          </p:blipFill>
          <p:spPr>
            <a:xfrm>
              <a:off x="8231487" y="4967503"/>
              <a:ext cx="963884" cy="1411994"/>
            </a:xfrm>
            <a:prstGeom prst="rect">
              <a:avLst/>
            </a:prstGeom>
          </p:spPr>
        </p:pic>
        <p:pic>
          <p:nvPicPr>
            <p:cNvPr id="8" name="그림 7">
              <a:extLst>
                <a:ext uri="{FF2B5EF4-FFF2-40B4-BE49-F238E27FC236}">
                  <a16:creationId xmlns:a16="http://schemas.microsoft.com/office/drawing/2014/main" id="{45B01AB7-1CE8-0D30-8DB9-E04ABDC9A40B}"/>
                </a:ext>
              </a:extLst>
            </p:cNvPr>
            <p:cNvPicPr>
              <a:picLocks noChangeAspect="1"/>
            </p:cNvPicPr>
            <p:nvPr/>
          </p:nvPicPr>
          <p:blipFill>
            <a:blip r:embed="rId7"/>
            <a:stretch>
              <a:fillRect/>
            </a:stretch>
          </p:blipFill>
          <p:spPr>
            <a:xfrm>
              <a:off x="10736669" y="5016371"/>
              <a:ext cx="963884" cy="1363126"/>
            </a:xfrm>
            <a:prstGeom prst="rect">
              <a:avLst/>
            </a:prstGeom>
          </p:spPr>
        </p:pic>
        <p:cxnSp>
          <p:nvCxnSpPr>
            <p:cNvPr id="10" name="직선 화살표 연결선 9">
              <a:extLst>
                <a:ext uri="{FF2B5EF4-FFF2-40B4-BE49-F238E27FC236}">
                  <a16:creationId xmlns:a16="http://schemas.microsoft.com/office/drawing/2014/main" id="{9BFB79AA-61D1-DEE3-4F04-DC51B7FDD7EA}"/>
                </a:ext>
              </a:extLst>
            </p:cNvPr>
            <p:cNvCxnSpPr>
              <a:cxnSpLocks/>
              <a:endCxn id="6" idx="3"/>
            </p:cNvCxnSpPr>
            <p:nvPr/>
          </p:nvCxnSpPr>
          <p:spPr>
            <a:xfrm flipH="1">
              <a:off x="9195371" y="5673500"/>
              <a:ext cx="11918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14F7DA5-9885-143A-D109-04B871487C94}"/>
                </a:ext>
              </a:extLst>
            </p:cNvPr>
            <p:cNvSpPr txBox="1"/>
            <p:nvPr/>
          </p:nvSpPr>
          <p:spPr>
            <a:xfrm>
              <a:off x="9164548" y="5174782"/>
              <a:ext cx="1890444" cy="369332"/>
            </a:xfrm>
            <a:prstGeom prst="rect">
              <a:avLst/>
            </a:prstGeom>
            <a:noFill/>
          </p:spPr>
          <p:txBody>
            <a:bodyPr wrap="square" rtlCol="0">
              <a:spAutoFit/>
            </a:bodyPr>
            <a:lstStyle/>
            <a:p>
              <a:r>
                <a:rPr lang="en-US" altLang="ko-KR" dirty="0"/>
                <a:t>Substituted !</a:t>
              </a:r>
              <a:endParaRPr lang="ko-KR" altLang="en-US" dirty="0"/>
            </a:p>
          </p:txBody>
        </p:sp>
      </p:grpSp>
      <p:pic>
        <p:nvPicPr>
          <p:cNvPr id="9" name="demo_video">
            <a:hlinkClick r:id="" action="ppaction://media"/>
            <a:extLst>
              <a:ext uri="{FF2B5EF4-FFF2-40B4-BE49-F238E27FC236}">
                <a16:creationId xmlns:a16="http://schemas.microsoft.com/office/drawing/2014/main" id="{87E64942-253E-26DE-73E7-431D8AF5428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63781" y="1571946"/>
            <a:ext cx="7543515" cy="4607811"/>
          </a:xfrm>
          <a:prstGeom prst="rect">
            <a:avLst/>
          </a:prstGeom>
        </p:spPr>
      </p:pic>
    </p:spTree>
    <p:extLst>
      <p:ext uri="{BB962C8B-B14F-4D97-AF65-F5344CB8AC3E}">
        <p14:creationId xmlns:p14="http://schemas.microsoft.com/office/powerpoint/2010/main" val="176640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39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3CDD85D8-AC80-65BF-AC7C-A44D75230169}"/>
              </a:ext>
            </a:extLst>
          </p:cNvPr>
          <p:cNvSpPr>
            <a:spLocks noChangeArrowheads="1"/>
          </p:cNvSpPr>
          <p:nvPr/>
        </p:nvSpPr>
        <p:spPr bwMode="auto">
          <a:xfrm>
            <a:off x="263781" y="952192"/>
            <a:ext cx="2972578"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mn-ea"/>
                <a:cs typeface="함초롬바탕" panose="02030604000101010101" pitchFamily="18" charset="-127"/>
              </a:rPr>
              <a:t>Result analysis</a:t>
            </a:r>
          </a:p>
        </p:txBody>
      </p:sp>
      <p:sp>
        <p:nvSpPr>
          <p:cNvPr id="2" name="TextBox 1">
            <a:extLst>
              <a:ext uri="{FF2B5EF4-FFF2-40B4-BE49-F238E27FC236}">
                <a16:creationId xmlns:a16="http://schemas.microsoft.com/office/drawing/2014/main" id="{B2370119-F70D-10C9-67D2-3A7DC25E6C59}"/>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mn-ea"/>
                <a:cs typeface="함초롬바탕" panose="02030604000101010101" pitchFamily="18" charset="-127"/>
              </a:rPr>
              <a:t>▣ </a:t>
            </a:r>
            <a:r>
              <a:rPr lang="en-US" altLang="ko-KR" sz="2400" dirty="0">
                <a:solidFill>
                  <a:prstClr val="black"/>
                </a:solidFill>
                <a:latin typeface="+mn-ea"/>
                <a:cs typeface="함초롬바탕" panose="02030604000101010101" pitchFamily="18" charset="-127"/>
              </a:rPr>
              <a:t>Conclusion</a:t>
            </a:r>
            <a:endParaRPr lang="ko-KR" altLang="en-US" sz="2400" dirty="0">
              <a:solidFill>
                <a:prstClr val="black"/>
              </a:solidFill>
              <a:latin typeface="+mn-ea"/>
              <a:cs typeface="함초롬바탕" panose="02030604000101010101" pitchFamily="18" charset="-127"/>
            </a:endParaRPr>
          </a:p>
        </p:txBody>
      </p:sp>
      <mc:AlternateContent xmlns:mc="http://schemas.openxmlformats.org/markup-compatibility/2006" xmlns:a14="http://schemas.microsoft.com/office/drawing/2010/main">
        <mc:Choice Requires="a14">
          <p:graphicFrame>
            <p:nvGraphicFramePr>
              <p:cNvPr id="5" name="표 5">
                <a:extLst>
                  <a:ext uri="{FF2B5EF4-FFF2-40B4-BE49-F238E27FC236}">
                    <a16:creationId xmlns:a16="http://schemas.microsoft.com/office/drawing/2014/main" id="{01759FBB-3A23-7966-4EBF-096A432E4CE2}"/>
                  </a:ext>
                </a:extLst>
              </p:cNvPr>
              <p:cNvGraphicFramePr>
                <a:graphicFrameLocks noGrp="1"/>
              </p:cNvGraphicFramePr>
              <p:nvPr>
                <p:extLst>
                  <p:ext uri="{D42A27DB-BD31-4B8C-83A1-F6EECF244321}">
                    <p14:modId xmlns:p14="http://schemas.microsoft.com/office/powerpoint/2010/main" val="2821002158"/>
                  </p:ext>
                </p:extLst>
              </p:nvPr>
            </p:nvGraphicFramePr>
            <p:xfrm>
              <a:off x="263781" y="4354010"/>
              <a:ext cx="4955492" cy="1551798"/>
            </p:xfrm>
            <a:graphic>
              <a:graphicData uri="http://schemas.openxmlformats.org/drawingml/2006/table">
                <a:tbl>
                  <a:tblPr firstRow="1" bandRow="1">
                    <a:tableStyleId>{5940675A-B579-460E-94D1-54222C63F5DA}</a:tableStyleId>
                  </a:tblPr>
                  <a:tblGrid>
                    <a:gridCol w="3054772">
                      <a:extLst>
                        <a:ext uri="{9D8B030D-6E8A-4147-A177-3AD203B41FA5}">
                          <a16:colId xmlns:a16="http://schemas.microsoft.com/office/drawing/2014/main" val="3351603984"/>
                        </a:ext>
                      </a:extLst>
                    </a:gridCol>
                    <a:gridCol w="1900720">
                      <a:extLst>
                        <a:ext uri="{9D8B030D-6E8A-4147-A177-3AD203B41FA5}">
                          <a16:colId xmlns:a16="http://schemas.microsoft.com/office/drawing/2014/main" val="1771592110"/>
                        </a:ext>
                      </a:extLst>
                    </a:gridCol>
                  </a:tblGrid>
                  <a:tr h="377457">
                    <a:tc>
                      <a:txBody>
                        <a:bodyPr/>
                        <a:lstStyle/>
                        <a:p>
                          <a:pPr algn="ctr" latinLnBrk="1"/>
                          <a:r>
                            <a:rPr lang="en-US" altLang="ko-KR" sz="1700" dirty="0">
                              <a:latin typeface="현대하모니 L" panose="02020603020101020101" pitchFamily="18" charset="-127"/>
                              <a:ea typeface="현대하모니 L" panose="02020603020101020101" pitchFamily="18" charset="-127"/>
                            </a:rPr>
                            <a:t># of experiment trials</a:t>
                          </a:r>
                          <a:endParaRPr lang="ko-KR" altLang="en-US" sz="1700" dirty="0">
                            <a:latin typeface="현대하모니 L" panose="02020603020101020101" pitchFamily="18" charset="-127"/>
                            <a:ea typeface="현대하모니 L" panose="02020603020101020101" pitchFamily="18" charset="-127"/>
                          </a:endParaRPr>
                        </a:p>
                      </a:txBody>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700" b="0" i="1" smtClean="0">
                                    <a:latin typeface="Cambria Math" panose="02040503050406030204" pitchFamily="18" charset="0"/>
                                  </a:rPr>
                                  <m:t>10</m:t>
                                </m:r>
                              </m:oMath>
                            </m:oMathPara>
                          </a14:m>
                          <a:endParaRPr lang="ko-KR" altLang="en-US" sz="1700" dirty="0">
                            <a:latin typeface="현대하모니 L" panose="02020603020101020101" pitchFamily="18" charset="-127"/>
                            <a:ea typeface="현대하모니 L" panose="02020603020101020101" pitchFamily="18" charset="-127"/>
                          </a:endParaRPr>
                        </a:p>
                      </a:txBody>
                      <a:tcPr/>
                    </a:tc>
                    <a:extLst>
                      <a:ext uri="{0D108BD9-81ED-4DB2-BD59-A6C34878D82A}">
                        <a16:rowId xmlns:a16="http://schemas.microsoft.com/office/drawing/2014/main" val="2270553501"/>
                      </a:ext>
                    </a:extLst>
                  </a:tr>
                  <a:tr h="419427">
                    <a:tc>
                      <a:txBody>
                        <a:bodyPr/>
                        <a:lstStyle/>
                        <a:p>
                          <a:pPr algn="ctr" latinLnBrk="1"/>
                          <a:r>
                            <a:rPr lang="en-US" altLang="ko-KR" sz="1700" dirty="0">
                              <a:latin typeface="현대하모니 L" panose="02020603020101020101" pitchFamily="18" charset="-127"/>
                              <a:ea typeface="현대하모니 L" panose="02020603020101020101" pitchFamily="18" charset="-127"/>
                            </a:rPr>
                            <a:t>Braking success</a:t>
                          </a:r>
                          <a:endParaRPr lang="ko-KR" altLang="en-US" sz="1700" dirty="0">
                            <a:latin typeface="현대하모니 L" panose="02020603020101020101" pitchFamily="18" charset="-127"/>
                            <a:ea typeface="현대하모니 L" panose="02020603020101020101" pitchFamily="18" charset="-127"/>
                          </a:endParaRPr>
                        </a:p>
                      </a:txBody>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700" b="0" i="1" smtClean="0">
                                    <a:latin typeface="Cambria Math" panose="02040503050406030204" pitchFamily="18" charset="0"/>
                                  </a:rPr>
                                  <m:t>10</m:t>
                                </m:r>
                              </m:oMath>
                            </m:oMathPara>
                          </a14:m>
                          <a:endParaRPr lang="ko-KR" altLang="en-US" sz="1700" dirty="0">
                            <a:latin typeface="현대하모니 L" panose="02020603020101020101" pitchFamily="18" charset="-127"/>
                            <a:ea typeface="현대하모니 L" panose="02020603020101020101" pitchFamily="18" charset="-127"/>
                          </a:endParaRPr>
                        </a:p>
                      </a:txBody>
                      <a:tcPr/>
                    </a:tc>
                    <a:extLst>
                      <a:ext uri="{0D108BD9-81ED-4DB2-BD59-A6C34878D82A}">
                        <a16:rowId xmlns:a16="http://schemas.microsoft.com/office/drawing/2014/main" val="909778795"/>
                      </a:ext>
                    </a:extLst>
                  </a:tr>
                  <a:tr h="377457">
                    <a:tc>
                      <a:txBody>
                        <a:bodyPr/>
                        <a:lstStyle/>
                        <a:p>
                          <a:pPr algn="ctr" latinLnBrk="1"/>
                          <a:r>
                            <a:rPr lang="en-US" altLang="ko-KR" sz="1700" dirty="0">
                              <a:latin typeface="현대하모니 L" panose="02020603020101020101" pitchFamily="18" charset="-127"/>
                              <a:ea typeface="현대하모니 L" panose="02020603020101020101" pitchFamily="18" charset="-127"/>
                            </a:rPr>
                            <a:t>Braking failure</a:t>
                          </a:r>
                          <a:endParaRPr lang="ko-KR" altLang="en-US" sz="1700" dirty="0">
                            <a:latin typeface="현대하모니 L" panose="02020603020101020101" pitchFamily="18" charset="-127"/>
                            <a:ea typeface="현대하모니 L" panose="02020603020101020101" pitchFamily="18" charset="-127"/>
                          </a:endParaRPr>
                        </a:p>
                      </a:txBody>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700" b="0" i="1" smtClean="0">
                                    <a:latin typeface="Cambria Math" panose="02040503050406030204" pitchFamily="18" charset="0"/>
                                  </a:rPr>
                                  <m:t>0</m:t>
                                </m:r>
                              </m:oMath>
                            </m:oMathPara>
                          </a14:m>
                          <a:endParaRPr lang="ko-KR" altLang="en-US" sz="1700" dirty="0">
                            <a:latin typeface="현대하모니 L" panose="02020603020101020101" pitchFamily="18" charset="-127"/>
                            <a:ea typeface="현대하모니 L" panose="02020603020101020101" pitchFamily="18" charset="-127"/>
                          </a:endParaRPr>
                        </a:p>
                      </a:txBody>
                      <a:tcPr/>
                    </a:tc>
                    <a:extLst>
                      <a:ext uri="{0D108BD9-81ED-4DB2-BD59-A6C34878D82A}">
                        <a16:rowId xmlns:a16="http://schemas.microsoft.com/office/drawing/2014/main" val="919419091"/>
                      </a:ext>
                    </a:extLst>
                  </a:tr>
                  <a:tr h="377457">
                    <a:tc>
                      <a:txBody>
                        <a:bodyPr/>
                        <a:lstStyle/>
                        <a:p>
                          <a:pPr algn="ctr" latinLnBrk="1"/>
                          <a:r>
                            <a:rPr lang="en-US" altLang="ko-KR" sz="1700" dirty="0">
                              <a:latin typeface="현대하모니 L" panose="02020603020101020101" pitchFamily="18" charset="-127"/>
                              <a:ea typeface="현대하모니 L" panose="02020603020101020101" pitchFamily="18" charset="-127"/>
                            </a:rPr>
                            <a:t>Success rate</a:t>
                          </a:r>
                          <a:endParaRPr lang="ko-KR" altLang="en-US" sz="1700" dirty="0">
                            <a:latin typeface="현대하모니 L" panose="02020603020101020101" pitchFamily="18" charset="-127"/>
                            <a:ea typeface="현대하모니 L" panose="02020603020101020101" pitchFamily="18" charset="-127"/>
                          </a:endParaRPr>
                        </a:p>
                      </a:txBody>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700" b="0" i="1" smtClean="0">
                                    <a:latin typeface="Cambria Math" panose="02040503050406030204" pitchFamily="18" charset="0"/>
                                  </a:rPr>
                                  <m:t>100 [%]</m:t>
                                </m:r>
                              </m:oMath>
                            </m:oMathPara>
                          </a14:m>
                          <a:endParaRPr lang="ko-KR" altLang="en-US" sz="1700" dirty="0">
                            <a:latin typeface="현대하모니 L" panose="02020603020101020101" pitchFamily="18" charset="-127"/>
                            <a:ea typeface="현대하모니 L" panose="02020603020101020101" pitchFamily="18" charset="-127"/>
                          </a:endParaRPr>
                        </a:p>
                      </a:txBody>
                      <a:tcPr/>
                    </a:tc>
                    <a:extLst>
                      <a:ext uri="{0D108BD9-81ED-4DB2-BD59-A6C34878D82A}">
                        <a16:rowId xmlns:a16="http://schemas.microsoft.com/office/drawing/2014/main" val="1655434126"/>
                      </a:ext>
                    </a:extLst>
                  </a:tr>
                </a:tbl>
              </a:graphicData>
            </a:graphic>
          </p:graphicFrame>
        </mc:Choice>
        <mc:Fallback xmlns="">
          <p:graphicFrame>
            <p:nvGraphicFramePr>
              <p:cNvPr id="5" name="표 5">
                <a:extLst>
                  <a:ext uri="{FF2B5EF4-FFF2-40B4-BE49-F238E27FC236}">
                    <a16:creationId xmlns:a16="http://schemas.microsoft.com/office/drawing/2014/main" id="{01759FBB-3A23-7966-4EBF-096A432E4CE2}"/>
                  </a:ext>
                </a:extLst>
              </p:cNvPr>
              <p:cNvGraphicFramePr>
                <a:graphicFrameLocks noGrp="1"/>
              </p:cNvGraphicFramePr>
              <p:nvPr>
                <p:extLst>
                  <p:ext uri="{D42A27DB-BD31-4B8C-83A1-F6EECF244321}">
                    <p14:modId xmlns:p14="http://schemas.microsoft.com/office/powerpoint/2010/main" val="2821002158"/>
                  </p:ext>
                </p:extLst>
              </p:nvPr>
            </p:nvGraphicFramePr>
            <p:xfrm>
              <a:off x="263781" y="4354010"/>
              <a:ext cx="4955492" cy="1551798"/>
            </p:xfrm>
            <a:graphic>
              <a:graphicData uri="http://schemas.openxmlformats.org/drawingml/2006/table">
                <a:tbl>
                  <a:tblPr firstRow="1" bandRow="1">
                    <a:tableStyleId>{5940675A-B579-460E-94D1-54222C63F5DA}</a:tableStyleId>
                  </a:tblPr>
                  <a:tblGrid>
                    <a:gridCol w="3054772">
                      <a:extLst>
                        <a:ext uri="{9D8B030D-6E8A-4147-A177-3AD203B41FA5}">
                          <a16:colId xmlns:a16="http://schemas.microsoft.com/office/drawing/2014/main" val="3351603984"/>
                        </a:ext>
                      </a:extLst>
                    </a:gridCol>
                    <a:gridCol w="1900720">
                      <a:extLst>
                        <a:ext uri="{9D8B030D-6E8A-4147-A177-3AD203B41FA5}">
                          <a16:colId xmlns:a16="http://schemas.microsoft.com/office/drawing/2014/main" val="1771592110"/>
                        </a:ext>
                      </a:extLst>
                    </a:gridCol>
                  </a:tblGrid>
                  <a:tr h="377457">
                    <a:tc>
                      <a:txBody>
                        <a:bodyPr/>
                        <a:lstStyle/>
                        <a:p>
                          <a:pPr algn="ctr" latinLnBrk="1"/>
                          <a:r>
                            <a:rPr lang="en-US" altLang="ko-KR" sz="1700" dirty="0">
                              <a:latin typeface="현대하모니 L" panose="02020603020101020101" pitchFamily="18" charset="-127"/>
                              <a:ea typeface="현대하모니 L" panose="02020603020101020101" pitchFamily="18" charset="-127"/>
                            </a:rPr>
                            <a:t># of experiment trials</a:t>
                          </a:r>
                          <a:endParaRPr lang="ko-KR" altLang="en-US" sz="1700" dirty="0">
                            <a:latin typeface="현대하모니 L" panose="02020603020101020101" pitchFamily="18" charset="-127"/>
                            <a:ea typeface="현대하모니 L" panose="02020603020101020101" pitchFamily="18" charset="-127"/>
                          </a:endParaRPr>
                        </a:p>
                      </a:txBody>
                      <a:tcPr/>
                    </a:tc>
                    <a:tc>
                      <a:txBody>
                        <a:bodyPr/>
                        <a:lstStyle/>
                        <a:p>
                          <a:endParaRPr lang="ko-KR"/>
                        </a:p>
                      </a:txBody>
                      <a:tcPr>
                        <a:blipFill>
                          <a:blip r:embed="rId3"/>
                          <a:stretch>
                            <a:fillRect l="-161218" t="-4839" r="-641" b="-325806"/>
                          </a:stretch>
                        </a:blipFill>
                      </a:tcPr>
                    </a:tc>
                    <a:extLst>
                      <a:ext uri="{0D108BD9-81ED-4DB2-BD59-A6C34878D82A}">
                        <a16:rowId xmlns:a16="http://schemas.microsoft.com/office/drawing/2014/main" val="2270553501"/>
                      </a:ext>
                    </a:extLst>
                  </a:tr>
                  <a:tr h="419427">
                    <a:tc>
                      <a:txBody>
                        <a:bodyPr/>
                        <a:lstStyle/>
                        <a:p>
                          <a:pPr algn="ctr" latinLnBrk="1"/>
                          <a:r>
                            <a:rPr lang="en-US" altLang="ko-KR" sz="1700" dirty="0">
                              <a:latin typeface="현대하모니 L" panose="02020603020101020101" pitchFamily="18" charset="-127"/>
                              <a:ea typeface="현대하모니 L" panose="02020603020101020101" pitchFamily="18" charset="-127"/>
                            </a:rPr>
                            <a:t>Braking success</a:t>
                          </a:r>
                          <a:endParaRPr lang="ko-KR" altLang="en-US" sz="1700" dirty="0">
                            <a:latin typeface="현대하모니 L" panose="02020603020101020101" pitchFamily="18" charset="-127"/>
                            <a:ea typeface="현대하모니 L" panose="02020603020101020101" pitchFamily="18" charset="-127"/>
                          </a:endParaRPr>
                        </a:p>
                      </a:txBody>
                      <a:tcPr/>
                    </a:tc>
                    <a:tc>
                      <a:txBody>
                        <a:bodyPr/>
                        <a:lstStyle/>
                        <a:p>
                          <a:endParaRPr lang="ko-KR"/>
                        </a:p>
                      </a:txBody>
                      <a:tcPr>
                        <a:blipFill>
                          <a:blip r:embed="rId3"/>
                          <a:stretch>
                            <a:fillRect l="-161218" t="-94203" r="-641" b="-192754"/>
                          </a:stretch>
                        </a:blipFill>
                      </a:tcPr>
                    </a:tc>
                    <a:extLst>
                      <a:ext uri="{0D108BD9-81ED-4DB2-BD59-A6C34878D82A}">
                        <a16:rowId xmlns:a16="http://schemas.microsoft.com/office/drawing/2014/main" val="909778795"/>
                      </a:ext>
                    </a:extLst>
                  </a:tr>
                  <a:tr h="377457">
                    <a:tc>
                      <a:txBody>
                        <a:bodyPr/>
                        <a:lstStyle/>
                        <a:p>
                          <a:pPr algn="ctr" latinLnBrk="1"/>
                          <a:r>
                            <a:rPr lang="en-US" altLang="ko-KR" sz="1700" dirty="0">
                              <a:latin typeface="현대하모니 L" panose="02020603020101020101" pitchFamily="18" charset="-127"/>
                              <a:ea typeface="현대하모니 L" panose="02020603020101020101" pitchFamily="18" charset="-127"/>
                            </a:rPr>
                            <a:t>Braking failure</a:t>
                          </a:r>
                          <a:endParaRPr lang="ko-KR" altLang="en-US" sz="1700" dirty="0">
                            <a:latin typeface="현대하모니 L" panose="02020603020101020101" pitchFamily="18" charset="-127"/>
                            <a:ea typeface="현대하모니 L" panose="02020603020101020101" pitchFamily="18" charset="-127"/>
                          </a:endParaRPr>
                        </a:p>
                      </a:txBody>
                      <a:tcPr/>
                    </a:tc>
                    <a:tc>
                      <a:txBody>
                        <a:bodyPr/>
                        <a:lstStyle/>
                        <a:p>
                          <a:endParaRPr lang="ko-KR"/>
                        </a:p>
                      </a:txBody>
                      <a:tcPr>
                        <a:blipFill>
                          <a:blip r:embed="rId3"/>
                          <a:stretch>
                            <a:fillRect l="-161218" t="-216129" r="-641" b="-114516"/>
                          </a:stretch>
                        </a:blipFill>
                      </a:tcPr>
                    </a:tc>
                    <a:extLst>
                      <a:ext uri="{0D108BD9-81ED-4DB2-BD59-A6C34878D82A}">
                        <a16:rowId xmlns:a16="http://schemas.microsoft.com/office/drawing/2014/main" val="919419091"/>
                      </a:ext>
                    </a:extLst>
                  </a:tr>
                  <a:tr h="377457">
                    <a:tc>
                      <a:txBody>
                        <a:bodyPr/>
                        <a:lstStyle/>
                        <a:p>
                          <a:pPr algn="ctr" latinLnBrk="1"/>
                          <a:r>
                            <a:rPr lang="en-US" altLang="ko-KR" sz="1700" dirty="0">
                              <a:latin typeface="현대하모니 L" panose="02020603020101020101" pitchFamily="18" charset="-127"/>
                              <a:ea typeface="현대하모니 L" panose="02020603020101020101" pitchFamily="18" charset="-127"/>
                            </a:rPr>
                            <a:t>Success rate</a:t>
                          </a:r>
                          <a:endParaRPr lang="ko-KR" altLang="en-US" sz="1700" dirty="0">
                            <a:latin typeface="현대하모니 L" panose="02020603020101020101" pitchFamily="18" charset="-127"/>
                            <a:ea typeface="현대하모니 L" panose="02020603020101020101" pitchFamily="18" charset="-127"/>
                          </a:endParaRPr>
                        </a:p>
                      </a:txBody>
                      <a:tcPr/>
                    </a:tc>
                    <a:tc>
                      <a:txBody>
                        <a:bodyPr/>
                        <a:lstStyle/>
                        <a:p>
                          <a:endParaRPr lang="ko-KR"/>
                        </a:p>
                      </a:txBody>
                      <a:tcPr>
                        <a:blipFill>
                          <a:blip r:embed="rId3"/>
                          <a:stretch>
                            <a:fillRect l="-161218" t="-316129" r="-641" b="-14516"/>
                          </a:stretch>
                        </a:blipFill>
                      </a:tcPr>
                    </a:tc>
                    <a:extLst>
                      <a:ext uri="{0D108BD9-81ED-4DB2-BD59-A6C34878D82A}">
                        <a16:rowId xmlns:a16="http://schemas.microsoft.com/office/drawing/2014/main" val="1655434126"/>
                      </a:ext>
                    </a:extLst>
                  </a:tr>
                </a:tbl>
              </a:graphicData>
            </a:graphic>
          </p:graphicFrame>
        </mc:Fallback>
      </mc:AlternateContent>
      <p:sp>
        <p:nvSpPr>
          <p:cNvPr id="7" name="AutoShape 2">
            <a:extLst>
              <a:ext uri="{FF2B5EF4-FFF2-40B4-BE49-F238E27FC236}">
                <a16:creationId xmlns:a16="http://schemas.microsoft.com/office/drawing/2014/main" id="{E15E2208-AEC7-5B85-8D4C-41116E82F9E7}"/>
              </a:ext>
            </a:extLst>
          </p:cNvPr>
          <p:cNvSpPr>
            <a:spLocks noChangeArrowheads="1"/>
          </p:cNvSpPr>
          <p:nvPr/>
        </p:nvSpPr>
        <p:spPr bwMode="auto">
          <a:xfrm>
            <a:off x="5732980" y="952192"/>
            <a:ext cx="2972576"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mn-ea"/>
                <a:cs typeface="함초롬바탕" panose="02030604000101010101" pitchFamily="18" charset="-127"/>
              </a:rPr>
              <a:t>Discussion &amp; Analysis</a:t>
            </a:r>
          </a:p>
        </p:txBody>
      </p:sp>
      <p:cxnSp>
        <p:nvCxnSpPr>
          <p:cNvPr id="9" name="직선 연결선 8">
            <a:extLst>
              <a:ext uri="{FF2B5EF4-FFF2-40B4-BE49-F238E27FC236}">
                <a16:creationId xmlns:a16="http://schemas.microsoft.com/office/drawing/2014/main" id="{AA8AA7AE-DE9D-5258-7144-D565A63D1ED0}"/>
              </a:ext>
            </a:extLst>
          </p:cNvPr>
          <p:cNvCxnSpPr>
            <a:cxnSpLocks/>
          </p:cNvCxnSpPr>
          <p:nvPr/>
        </p:nvCxnSpPr>
        <p:spPr>
          <a:xfrm flipV="1">
            <a:off x="5476126" y="952192"/>
            <a:ext cx="0" cy="5699955"/>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63736B5-C026-EEE2-F430-77EC2FD74DD4}"/>
              </a:ext>
            </a:extLst>
          </p:cNvPr>
          <p:cNvSpPr txBox="1"/>
          <p:nvPr/>
        </p:nvSpPr>
        <p:spPr>
          <a:xfrm>
            <a:off x="5732980" y="1478200"/>
            <a:ext cx="6308254" cy="29578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Distance calculation performance : achieved goal range</a:t>
            </a:r>
          </a:p>
          <a:p>
            <a:pPr marL="285750" indent="-285750">
              <a:lnSpc>
                <a:spcPct val="150000"/>
              </a:lnSpc>
              <a:buFont typeface="Arial" panose="020B0604020202020204" pitchFamily="34" charset="0"/>
              <a:buChar char="•"/>
            </a:pPr>
            <a:r>
              <a:rPr lang="en-US" altLang="ko-KR" dirty="0"/>
              <a:t>10 success with 10 trials of experiments : achieved goal range</a:t>
            </a:r>
          </a:p>
          <a:p>
            <a:pPr>
              <a:lnSpc>
                <a:spcPct val="150000"/>
              </a:lnSpc>
            </a:pPr>
            <a:endParaRPr lang="en-US" altLang="ko-KR" dirty="0"/>
          </a:p>
          <a:p>
            <a:pPr>
              <a:lnSpc>
                <a:spcPct val="150000"/>
              </a:lnSpc>
            </a:pPr>
            <a:r>
              <a:rPr lang="en-US" altLang="ko-KR" dirty="0"/>
              <a:t>  </a:t>
            </a:r>
            <a:r>
              <a:rPr lang="en-US" altLang="ko-KR" u="sng" dirty="0"/>
              <a:t>Developments</a:t>
            </a:r>
          </a:p>
          <a:p>
            <a:pPr marL="285750" indent="-285750">
              <a:lnSpc>
                <a:spcPct val="150000"/>
              </a:lnSpc>
              <a:buFont typeface="Arial" panose="020B0604020202020204" pitchFamily="34" charset="0"/>
              <a:buChar char="•"/>
            </a:pPr>
            <a:r>
              <a:rPr lang="en-US" altLang="ko-KR" dirty="0"/>
              <a:t>Using 3D lidar</a:t>
            </a:r>
          </a:p>
          <a:p>
            <a:pPr marL="285750" indent="-285750">
              <a:lnSpc>
                <a:spcPct val="150000"/>
              </a:lnSpc>
              <a:buFont typeface="Arial" panose="020B0604020202020204" pitchFamily="34" charset="0"/>
              <a:buChar char="•"/>
            </a:pPr>
            <a:r>
              <a:rPr lang="en-US" altLang="ko-KR" dirty="0"/>
              <a:t>Shape-based learning of object is possible (point pillar)</a:t>
            </a:r>
          </a:p>
          <a:p>
            <a:pPr marL="285750" indent="-285750">
              <a:lnSpc>
                <a:spcPct val="150000"/>
              </a:lnSpc>
              <a:buFont typeface="Arial" panose="020B0604020202020204" pitchFamily="34" charset="0"/>
              <a:buChar char="•"/>
            </a:pPr>
            <a:r>
              <a:rPr lang="en-US" altLang="ko-KR" dirty="0"/>
              <a:t>Highly useful when object recognition is difficult at night</a:t>
            </a:r>
            <a:endParaRPr lang="ko-KR" altLang="en-US" dirty="0"/>
          </a:p>
        </p:txBody>
      </p:sp>
      <p:pic>
        <p:nvPicPr>
          <p:cNvPr id="6" name="그림 5">
            <a:extLst>
              <a:ext uri="{FF2B5EF4-FFF2-40B4-BE49-F238E27FC236}">
                <a16:creationId xmlns:a16="http://schemas.microsoft.com/office/drawing/2014/main" id="{08E89E37-AA26-1064-29D7-6C0D857CDE59}"/>
              </a:ext>
            </a:extLst>
          </p:cNvPr>
          <p:cNvPicPr>
            <a:picLocks noChangeAspect="1"/>
          </p:cNvPicPr>
          <p:nvPr/>
        </p:nvPicPr>
        <p:blipFill>
          <a:blip r:embed="rId4"/>
          <a:stretch>
            <a:fillRect/>
          </a:stretch>
        </p:blipFill>
        <p:spPr>
          <a:xfrm>
            <a:off x="5732980" y="4684134"/>
            <a:ext cx="5558319" cy="1624494"/>
          </a:xfrm>
          <a:prstGeom prst="rect">
            <a:avLst/>
          </a:prstGeom>
        </p:spPr>
      </p:pic>
      <mc:AlternateContent xmlns:mc="http://schemas.openxmlformats.org/markup-compatibility/2006" xmlns:a14="http://schemas.microsoft.com/office/drawing/2010/main">
        <mc:Choice Requires="a14">
          <p:graphicFrame>
            <p:nvGraphicFramePr>
              <p:cNvPr id="3" name="표 5">
                <a:extLst>
                  <a:ext uri="{FF2B5EF4-FFF2-40B4-BE49-F238E27FC236}">
                    <a16:creationId xmlns:a16="http://schemas.microsoft.com/office/drawing/2014/main" id="{F940FB7E-E061-46C7-0B84-029205F3031F}"/>
                  </a:ext>
                </a:extLst>
              </p:cNvPr>
              <p:cNvGraphicFramePr>
                <a:graphicFrameLocks noGrp="1"/>
              </p:cNvGraphicFramePr>
              <p:nvPr>
                <p:extLst>
                  <p:ext uri="{D42A27DB-BD31-4B8C-83A1-F6EECF244321}">
                    <p14:modId xmlns:p14="http://schemas.microsoft.com/office/powerpoint/2010/main" val="145415200"/>
                  </p:ext>
                </p:extLst>
              </p:nvPr>
            </p:nvGraphicFramePr>
            <p:xfrm>
              <a:off x="263781" y="2063348"/>
              <a:ext cx="4955492" cy="1551798"/>
            </p:xfrm>
            <a:graphic>
              <a:graphicData uri="http://schemas.openxmlformats.org/drawingml/2006/table">
                <a:tbl>
                  <a:tblPr firstRow="1" bandRow="1">
                    <a:tableStyleId>{5940675A-B579-460E-94D1-54222C63F5DA}</a:tableStyleId>
                  </a:tblPr>
                  <a:tblGrid>
                    <a:gridCol w="3054772">
                      <a:extLst>
                        <a:ext uri="{9D8B030D-6E8A-4147-A177-3AD203B41FA5}">
                          <a16:colId xmlns:a16="http://schemas.microsoft.com/office/drawing/2014/main" val="3351603984"/>
                        </a:ext>
                      </a:extLst>
                    </a:gridCol>
                    <a:gridCol w="1900720">
                      <a:extLst>
                        <a:ext uri="{9D8B030D-6E8A-4147-A177-3AD203B41FA5}">
                          <a16:colId xmlns:a16="http://schemas.microsoft.com/office/drawing/2014/main" val="1771592110"/>
                        </a:ext>
                      </a:extLst>
                    </a:gridCol>
                  </a:tblGrid>
                  <a:tr h="377457">
                    <a:tc>
                      <a:txBody>
                        <a:bodyPr/>
                        <a:lstStyle/>
                        <a:p>
                          <a:pPr algn="ctr" latinLnBrk="1"/>
                          <a:r>
                            <a:rPr lang="en-US" altLang="ko-KR" sz="1700" dirty="0">
                              <a:latin typeface="현대하모니 L" panose="02020603020101020101" pitchFamily="18" charset="-127"/>
                              <a:ea typeface="현대하모니 L" panose="02020603020101020101" pitchFamily="18" charset="-127"/>
                            </a:rPr>
                            <a:t># of experiment trials</a:t>
                          </a:r>
                          <a:endParaRPr lang="ko-KR" altLang="en-US" sz="1700" dirty="0">
                            <a:latin typeface="현대하모니 L" panose="02020603020101020101" pitchFamily="18" charset="-127"/>
                            <a:ea typeface="현대하모니 L" panose="02020603020101020101" pitchFamily="18" charset="-127"/>
                          </a:endParaRPr>
                        </a:p>
                      </a:txBody>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700" b="0" i="1" smtClean="0">
                                    <a:latin typeface="Cambria Math" panose="02040503050406030204" pitchFamily="18" charset="0"/>
                                  </a:rPr>
                                  <m:t>10</m:t>
                                </m:r>
                              </m:oMath>
                            </m:oMathPara>
                          </a14:m>
                          <a:endParaRPr lang="ko-KR" altLang="en-US" sz="1700" dirty="0">
                            <a:latin typeface="현대하모니 L" panose="02020603020101020101" pitchFamily="18" charset="-127"/>
                            <a:ea typeface="현대하모니 L" panose="02020603020101020101" pitchFamily="18" charset="-127"/>
                          </a:endParaRPr>
                        </a:p>
                      </a:txBody>
                      <a:tcPr/>
                    </a:tc>
                    <a:extLst>
                      <a:ext uri="{0D108BD9-81ED-4DB2-BD59-A6C34878D82A}">
                        <a16:rowId xmlns:a16="http://schemas.microsoft.com/office/drawing/2014/main" val="2270553501"/>
                      </a:ext>
                    </a:extLst>
                  </a:tr>
                  <a:tr h="419427">
                    <a:tc>
                      <a:txBody>
                        <a:bodyPr/>
                        <a:lstStyle/>
                        <a:p>
                          <a:pPr algn="ctr" latinLnBrk="1"/>
                          <a:r>
                            <a:rPr lang="en-US" altLang="ko-KR" sz="1700" dirty="0">
                              <a:latin typeface="현대하모니 L" panose="02020603020101020101" pitchFamily="18" charset="-127"/>
                              <a:ea typeface="현대하모니 L" panose="02020603020101020101" pitchFamily="18" charset="-127"/>
                            </a:rPr>
                            <a:t>Braking success</a:t>
                          </a:r>
                          <a:endParaRPr lang="ko-KR" altLang="en-US" sz="1700" dirty="0">
                            <a:latin typeface="현대하모니 L" panose="02020603020101020101" pitchFamily="18" charset="-127"/>
                            <a:ea typeface="현대하모니 L" panose="02020603020101020101" pitchFamily="18" charset="-127"/>
                          </a:endParaRPr>
                        </a:p>
                      </a:txBody>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700" b="0" i="1" smtClean="0">
                                    <a:latin typeface="Cambria Math" panose="02040503050406030204" pitchFamily="18" charset="0"/>
                                  </a:rPr>
                                  <m:t>10</m:t>
                                </m:r>
                              </m:oMath>
                            </m:oMathPara>
                          </a14:m>
                          <a:endParaRPr lang="ko-KR" altLang="en-US" sz="1700" dirty="0">
                            <a:latin typeface="현대하모니 L" panose="02020603020101020101" pitchFamily="18" charset="-127"/>
                            <a:ea typeface="현대하모니 L" panose="02020603020101020101" pitchFamily="18" charset="-127"/>
                          </a:endParaRPr>
                        </a:p>
                      </a:txBody>
                      <a:tcPr/>
                    </a:tc>
                    <a:extLst>
                      <a:ext uri="{0D108BD9-81ED-4DB2-BD59-A6C34878D82A}">
                        <a16:rowId xmlns:a16="http://schemas.microsoft.com/office/drawing/2014/main" val="909778795"/>
                      </a:ext>
                    </a:extLst>
                  </a:tr>
                  <a:tr h="377457">
                    <a:tc>
                      <a:txBody>
                        <a:bodyPr/>
                        <a:lstStyle/>
                        <a:p>
                          <a:pPr algn="ctr" latinLnBrk="1"/>
                          <a:r>
                            <a:rPr lang="en-US" altLang="ko-KR" sz="1700" dirty="0">
                              <a:latin typeface="현대하모니 L" panose="02020603020101020101" pitchFamily="18" charset="-127"/>
                              <a:ea typeface="현대하모니 L" panose="02020603020101020101" pitchFamily="18" charset="-127"/>
                            </a:rPr>
                            <a:t>Braking failure</a:t>
                          </a:r>
                          <a:endParaRPr lang="ko-KR" altLang="en-US" sz="1700" dirty="0">
                            <a:latin typeface="현대하모니 L" panose="02020603020101020101" pitchFamily="18" charset="-127"/>
                            <a:ea typeface="현대하모니 L" panose="02020603020101020101" pitchFamily="18" charset="-127"/>
                          </a:endParaRPr>
                        </a:p>
                      </a:txBody>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700" b="0" i="1" smtClean="0">
                                    <a:latin typeface="Cambria Math" panose="02040503050406030204" pitchFamily="18" charset="0"/>
                                  </a:rPr>
                                  <m:t>0</m:t>
                                </m:r>
                              </m:oMath>
                            </m:oMathPara>
                          </a14:m>
                          <a:endParaRPr lang="ko-KR" altLang="en-US" sz="1700" dirty="0">
                            <a:latin typeface="현대하모니 L" panose="02020603020101020101" pitchFamily="18" charset="-127"/>
                            <a:ea typeface="현대하모니 L" panose="02020603020101020101" pitchFamily="18" charset="-127"/>
                          </a:endParaRPr>
                        </a:p>
                      </a:txBody>
                      <a:tcPr/>
                    </a:tc>
                    <a:extLst>
                      <a:ext uri="{0D108BD9-81ED-4DB2-BD59-A6C34878D82A}">
                        <a16:rowId xmlns:a16="http://schemas.microsoft.com/office/drawing/2014/main" val="919419091"/>
                      </a:ext>
                    </a:extLst>
                  </a:tr>
                  <a:tr h="377457">
                    <a:tc>
                      <a:txBody>
                        <a:bodyPr/>
                        <a:lstStyle/>
                        <a:p>
                          <a:pPr algn="ctr" latinLnBrk="1"/>
                          <a:r>
                            <a:rPr lang="en-US" altLang="ko-KR" sz="1700" dirty="0">
                              <a:latin typeface="현대하모니 L" panose="02020603020101020101" pitchFamily="18" charset="-127"/>
                              <a:ea typeface="현대하모니 L" panose="02020603020101020101" pitchFamily="18" charset="-127"/>
                            </a:rPr>
                            <a:t>Success rate</a:t>
                          </a:r>
                          <a:endParaRPr lang="ko-KR" altLang="en-US" sz="1700" dirty="0">
                            <a:latin typeface="현대하모니 L" panose="02020603020101020101" pitchFamily="18" charset="-127"/>
                            <a:ea typeface="현대하모니 L" panose="02020603020101020101" pitchFamily="18" charset="-127"/>
                          </a:endParaRPr>
                        </a:p>
                      </a:txBody>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700" b="0" i="1" smtClean="0">
                                    <a:latin typeface="Cambria Math" panose="02040503050406030204" pitchFamily="18" charset="0"/>
                                  </a:rPr>
                                  <m:t>100 [%]</m:t>
                                </m:r>
                              </m:oMath>
                            </m:oMathPara>
                          </a14:m>
                          <a:endParaRPr lang="ko-KR" altLang="en-US" sz="1700" dirty="0">
                            <a:latin typeface="현대하모니 L" panose="02020603020101020101" pitchFamily="18" charset="-127"/>
                            <a:ea typeface="현대하모니 L" panose="02020603020101020101" pitchFamily="18" charset="-127"/>
                          </a:endParaRPr>
                        </a:p>
                      </a:txBody>
                      <a:tcPr/>
                    </a:tc>
                    <a:extLst>
                      <a:ext uri="{0D108BD9-81ED-4DB2-BD59-A6C34878D82A}">
                        <a16:rowId xmlns:a16="http://schemas.microsoft.com/office/drawing/2014/main" val="1655434126"/>
                      </a:ext>
                    </a:extLst>
                  </a:tr>
                </a:tbl>
              </a:graphicData>
            </a:graphic>
          </p:graphicFrame>
        </mc:Choice>
        <mc:Fallback xmlns="">
          <p:graphicFrame>
            <p:nvGraphicFramePr>
              <p:cNvPr id="3" name="표 5">
                <a:extLst>
                  <a:ext uri="{FF2B5EF4-FFF2-40B4-BE49-F238E27FC236}">
                    <a16:creationId xmlns:a16="http://schemas.microsoft.com/office/drawing/2014/main" id="{F940FB7E-E061-46C7-0B84-029205F3031F}"/>
                  </a:ext>
                </a:extLst>
              </p:cNvPr>
              <p:cNvGraphicFramePr>
                <a:graphicFrameLocks noGrp="1"/>
              </p:cNvGraphicFramePr>
              <p:nvPr>
                <p:extLst>
                  <p:ext uri="{D42A27DB-BD31-4B8C-83A1-F6EECF244321}">
                    <p14:modId xmlns:p14="http://schemas.microsoft.com/office/powerpoint/2010/main" val="145415200"/>
                  </p:ext>
                </p:extLst>
              </p:nvPr>
            </p:nvGraphicFramePr>
            <p:xfrm>
              <a:off x="263781" y="2063348"/>
              <a:ext cx="4955492" cy="1551798"/>
            </p:xfrm>
            <a:graphic>
              <a:graphicData uri="http://schemas.openxmlformats.org/drawingml/2006/table">
                <a:tbl>
                  <a:tblPr firstRow="1" bandRow="1">
                    <a:tableStyleId>{5940675A-B579-460E-94D1-54222C63F5DA}</a:tableStyleId>
                  </a:tblPr>
                  <a:tblGrid>
                    <a:gridCol w="3054772">
                      <a:extLst>
                        <a:ext uri="{9D8B030D-6E8A-4147-A177-3AD203B41FA5}">
                          <a16:colId xmlns:a16="http://schemas.microsoft.com/office/drawing/2014/main" val="3351603984"/>
                        </a:ext>
                      </a:extLst>
                    </a:gridCol>
                    <a:gridCol w="1900720">
                      <a:extLst>
                        <a:ext uri="{9D8B030D-6E8A-4147-A177-3AD203B41FA5}">
                          <a16:colId xmlns:a16="http://schemas.microsoft.com/office/drawing/2014/main" val="1771592110"/>
                        </a:ext>
                      </a:extLst>
                    </a:gridCol>
                  </a:tblGrid>
                  <a:tr h="377457">
                    <a:tc>
                      <a:txBody>
                        <a:bodyPr/>
                        <a:lstStyle/>
                        <a:p>
                          <a:pPr algn="ctr" latinLnBrk="1"/>
                          <a:r>
                            <a:rPr lang="en-US" altLang="ko-KR" sz="1700" dirty="0">
                              <a:latin typeface="현대하모니 L" panose="02020603020101020101" pitchFamily="18" charset="-127"/>
                              <a:ea typeface="현대하모니 L" panose="02020603020101020101" pitchFamily="18" charset="-127"/>
                            </a:rPr>
                            <a:t># of experiment trials</a:t>
                          </a:r>
                          <a:endParaRPr lang="ko-KR" altLang="en-US" sz="1700" dirty="0">
                            <a:latin typeface="현대하모니 L" panose="02020603020101020101" pitchFamily="18" charset="-127"/>
                            <a:ea typeface="현대하모니 L" panose="02020603020101020101" pitchFamily="18" charset="-127"/>
                          </a:endParaRPr>
                        </a:p>
                      </a:txBody>
                      <a:tcPr/>
                    </a:tc>
                    <a:tc>
                      <a:txBody>
                        <a:bodyPr/>
                        <a:lstStyle/>
                        <a:p>
                          <a:endParaRPr lang="ko-KR"/>
                        </a:p>
                      </a:txBody>
                      <a:tcPr>
                        <a:blipFill>
                          <a:blip r:embed="rId5"/>
                          <a:stretch>
                            <a:fillRect l="-161218" t="-4839" r="-641" b="-325806"/>
                          </a:stretch>
                        </a:blipFill>
                      </a:tcPr>
                    </a:tc>
                    <a:extLst>
                      <a:ext uri="{0D108BD9-81ED-4DB2-BD59-A6C34878D82A}">
                        <a16:rowId xmlns:a16="http://schemas.microsoft.com/office/drawing/2014/main" val="2270553501"/>
                      </a:ext>
                    </a:extLst>
                  </a:tr>
                  <a:tr h="419427">
                    <a:tc>
                      <a:txBody>
                        <a:bodyPr/>
                        <a:lstStyle/>
                        <a:p>
                          <a:pPr algn="ctr" latinLnBrk="1"/>
                          <a:r>
                            <a:rPr lang="en-US" altLang="ko-KR" sz="1700" dirty="0">
                              <a:latin typeface="현대하모니 L" panose="02020603020101020101" pitchFamily="18" charset="-127"/>
                              <a:ea typeface="현대하모니 L" panose="02020603020101020101" pitchFamily="18" charset="-127"/>
                            </a:rPr>
                            <a:t>Braking success</a:t>
                          </a:r>
                          <a:endParaRPr lang="ko-KR" altLang="en-US" sz="1700" dirty="0">
                            <a:latin typeface="현대하모니 L" panose="02020603020101020101" pitchFamily="18" charset="-127"/>
                            <a:ea typeface="현대하모니 L" panose="02020603020101020101" pitchFamily="18" charset="-127"/>
                          </a:endParaRPr>
                        </a:p>
                      </a:txBody>
                      <a:tcPr/>
                    </a:tc>
                    <a:tc>
                      <a:txBody>
                        <a:bodyPr/>
                        <a:lstStyle/>
                        <a:p>
                          <a:endParaRPr lang="ko-KR"/>
                        </a:p>
                      </a:txBody>
                      <a:tcPr>
                        <a:blipFill>
                          <a:blip r:embed="rId5"/>
                          <a:stretch>
                            <a:fillRect l="-161218" t="-94203" r="-641" b="-192754"/>
                          </a:stretch>
                        </a:blipFill>
                      </a:tcPr>
                    </a:tc>
                    <a:extLst>
                      <a:ext uri="{0D108BD9-81ED-4DB2-BD59-A6C34878D82A}">
                        <a16:rowId xmlns:a16="http://schemas.microsoft.com/office/drawing/2014/main" val="909778795"/>
                      </a:ext>
                    </a:extLst>
                  </a:tr>
                  <a:tr h="377457">
                    <a:tc>
                      <a:txBody>
                        <a:bodyPr/>
                        <a:lstStyle/>
                        <a:p>
                          <a:pPr algn="ctr" latinLnBrk="1"/>
                          <a:r>
                            <a:rPr lang="en-US" altLang="ko-KR" sz="1700" dirty="0">
                              <a:latin typeface="현대하모니 L" panose="02020603020101020101" pitchFamily="18" charset="-127"/>
                              <a:ea typeface="현대하모니 L" panose="02020603020101020101" pitchFamily="18" charset="-127"/>
                            </a:rPr>
                            <a:t>Braking failure</a:t>
                          </a:r>
                          <a:endParaRPr lang="ko-KR" altLang="en-US" sz="1700" dirty="0">
                            <a:latin typeface="현대하모니 L" panose="02020603020101020101" pitchFamily="18" charset="-127"/>
                            <a:ea typeface="현대하모니 L" panose="02020603020101020101" pitchFamily="18" charset="-127"/>
                          </a:endParaRPr>
                        </a:p>
                      </a:txBody>
                      <a:tcPr/>
                    </a:tc>
                    <a:tc>
                      <a:txBody>
                        <a:bodyPr/>
                        <a:lstStyle/>
                        <a:p>
                          <a:endParaRPr lang="ko-KR"/>
                        </a:p>
                      </a:txBody>
                      <a:tcPr>
                        <a:blipFill>
                          <a:blip r:embed="rId5"/>
                          <a:stretch>
                            <a:fillRect l="-161218" t="-212698" r="-641" b="-111111"/>
                          </a:stretch>
                        </a:blipFill>
                      </a:tcPr>
                    </a:tc>
                    <a:extLst>
                      <a:ext uri="{0D108BD9-81ED-4DB2-BD59-A6C34878D82A}">
                        <a16:rowId xmlns:a16="http://schemas.microsoft.com/office/drawing/2014/main" val="919419091"/>
                      </a:ext>
                    </a:extLst>
                  </a:tr>
                  <a:tr h="377457">
                    <a:tc>
                      <a:txBody>
                        <a:bodyPr/>
                        <a:lstStyle/>
                        <a:p>
                          <a:pPr algn="ctr" latinLnBrk="1"/>
                          <a:r>
                            <a:rPr lang="en-US" altLang="ko-KR" sz="1700" dirty="0">
                              <a:latin typeface="현대하모니 L" panose="02020603020101020101" pitchFamily="18" charset="-127"/>
                              <a:ea typeface="현대하모니 L" panose="02020603020101020101" pitchFamily="18" charset="-127"/>
                            </a:rPr>
                            <a:t>Success rate</a:t>
                          </a:r>
                          <a:endParaRPr lang="ko-KR" altLang="en-US" sz="1700" dirty="0">
                            <a:latin typeface="현대하모니 L" panose="02020603020101020101" pitchFamily="18" charset="-127"/>
                            <a:ea typeface="현대하모니 L" panose="02020603020101020101" pitchFamily="18" charset="-127"/>
                          </a:endParaRPr>
                        </a:p>
                      </a:txBody>
                      <a:tcPr/>
                    </a:tc>
                    <a:tc>
                      <a:txBody>
                        <a:bodyPr/>
                        <a:lstStyle/>
                        <a:p>
                          <a:endParaRPr lang="ko-KR"/>
                        </a:p>
                      </a:txBody>
                      <a:tcPr>
                        <a:blipFill>
                          <a:blip r:embed="rId5"/>
                          <a:stretch>
                            <a:fillRect l="-161218" t="-317742" r="-641" b="-12903"/>
                          </a:stretch>
                        </a:blipFill>
                      </a:tcPr>
                    </a:tc>
                    <a:extLst>
                      <a:ext uri="{0D108BD9-81ED-4DB2-BD59-A6C34878D82A}">
                        <a16:rowId xmlns:a16="http://schemas.microsoft.com/office/drawing/2014/main" val="1655434126"/>
                      </a:ext>
                    </a:extLst>
                  </a:tr>
                </a:tbl>
              </a:graphicData>
            </a:graphic>
          </p:graphicFrame>
        </mc:Fallback>
      </mc:AlternateContent>
      <p:sp>
        <p:nvSpPr>
          <p:cNvPr id="10" name="TextBox 9">
            <a:extLst>
              <a:ext uri="{FF2B5EF4-FFF2-40B4-BE49-F238E27FC236}">
                <a16:creationId xmlns:a16="http://schemas.microsoft.com/office/drawing/2014/main" id="{A8BE2317-66CC-DC1D-B9AB-9B3E4113E927}"/>
              </a:ext>
            </a:extLst>
          </p:cNvPr>
          <p:cNvSpPr txBox="1"/>
          <p:nvPr/>
        </p:nvSpPr>
        <p:spPr>
          <a:xfrm>
            <a:off x="263781" y="1602768"/>
            <a:ext cx="4955490" cy="369332"/>
          </a:xfrm>
          <a:prstGeom prst="rect">
            <a:avLst/>
          </a:prstGeom>
          <a:noFill/>
        </p:spPr>
        <p:txBody>
          <a:bodyPr wrap="square" rtlCol="0">
            <a:spAutoFit/>
          </a:bodyPr>
          <a:lstStyle/>
          <a:p>
            <a:pPr algn="ctr"/>
            <a:r>
              <a:rPr lang="en-US" altLang="ko-KR" dirty="0"/>
              <a:t>[ Set goals ]</a:t>
            </a:r>
            <a:endParaRPr lang="ko-KR" altLang="en-US" dirty="0"/>
          </a:p>
        </p:txBody>
      </p:sp>
      <p:sp>
        <p:nvSpPr>
          <p:cNvPr id="11" name="TextBox 10">
            <a:extLst>
              <a:ext uri="{FF2B5EF4-FFF2-40B4-BE49-F238E27FC236}">
                <a16:creationId xmlns:a16="http://schemas.microsoft.com/office/drawing/2014/main" id="{0CF011AD-0A99-CD79-D2C9-8EB53A5B75EE}"/>
              </a:ext>
            </a:extLst>
          </p:cNvPr>
          <p:cNvSpPr txBox="1"/>
          <p:nvPr/>
        </p:nvSpPr>
        <p:spPr>
          <a:xfrm>
            <a:off x="263781" y="3912926"/>
            <a:ext cx="4955490" cy="369332"/>
          </a:xfrm>
          <a:prstGeom prst="rect">
            <a:avLst/>
          </a:prstGeom>
          <a:noFill/>
        </p:spPr>
        <p:txBody>
          <a:bodyPr wrap="square" rtlCol="0">
            <a:spAutoFit/>
          </a:bodyPr>
          <a:lstStyle/>
          <a:p>
            <a:pPr algn="ctr"/>
            <a:r>
              <a:rPr lang="en-US" altLang="ko-KR" dirty="0"/>
              <a:t>[ Achieved goals ]</a:t>
            </a:r>
            <a:endParaRPr lang="ko-KR" altLang="en-US" dirty="0"/>
          </a:p>
        </p:txBody>
      </p:sp>
    </p:spTree>
    <p:extLst>
      <p:ext uri="{BB962C8B-B14F-4D97-AF65-F5344CB8AC3E}">
        <p14:creationId xmlns:p14="http://schemas.microsoft.com/office/powerpoint/2010/main" val="2208726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83E885F-1815-AF25-405A-949DF6DC0AD8}"/>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Problem definition</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12" name="AutoShape 2">
            <a:extLst>
              <a:ext uri="{FF2B5EF4-FFF2-40B4-BE49-F238E27FC236}">
                <a16:creationId xmlns:a16="http://schemas.microsoft.com/office/drawing/2014/main" id="{48304149-7C1D-FB09-FFC4-9315ACBC5331}"/>
              </a:ext>
            </a:extLst>
          </p:cNvPr>
          <p:cNvSpPr>
            <a:spLocks noChangeArrowheads="1"/>
          </p:cNvSpPr>
          <p:nvPr/>
        </p:nvSpPr>
        <p:spPr bwMode="auto">
          <a:xfrm>
            <a:off x="422745" y="942802"/>
            <a:ext cx="3943982"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Research background and purpose </a:t>
            </a:r>
          </a:p>
        </p:txBody>
      </p:sp>
      <p:grpSp>
        <p:nvGrpSpPr>
          <p:cNvPr id="9" name="그룹 8">
            <a:extLst>
              <a:ext uri="{FF2B5EF4-FFF2-40B4-BE49-F238E27FC236}">
                <a16:creationId xmlns:a16="http://schemas.microsoft.com/office/drawing/2014/main" id="{204F548D-69CC-FC2E-BC14-2C3C79A49804}"/>
              </a:ext>
            </a:extLst>
          </p:cNvPr>
          <p:cNvGrpSpPr/>
          <p:nvPr/>
        </p:nvGrpSpPr>
        <p:grpSpPr>
          <a:xfrm>
            <a:off x="422742" y="1466461"/>
            <a:ext cx="5844705" cy="2305644"/>
            <a:chOff x="422742" y="1466461"/>
            <a:chExt cx="5844705" cy="2305644"/>
          </a:xfrm>
        </p:grpSpPr>
        <p:sp>
          <p:nvSpPr>
            <p:cNvPr id="6" name="직사각형 125">
              <a:extLst>
                <a:ext uri="{FF2B5EF4-FFF2-40B4-BE49-F238E27FC236}">
                  <a16:creationId xmlns:a16="http://schemas.microsoft.com/office/drawing/2014/main" id="{0E128F01-B215-A122-1864-99C684E713D8}"/>
                </a:ext>
              </a:extLst>
            </p:cNvPr>
            <p:cNvSpPr>
              <a:spLocks noChangeArrowheads="1"/>
            </p:cNvSpPr>
            <p:nvPr/>
          </p:nvSpPr>
          <p:spPr bwMode="auto">
            <a:xfrm>
              <a:off x="422742" y="1466461"/>
              <a:ext cx="5844705" cy="36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marL="0" indent="0" latinLnBrk="0">
                <a:lnSpc>
                  <a:spcPct val="130000"/>
                </a:lnSpc>
                <a:spcBef>
                  <a:spcPts val="0"/>
                </a:spcBef>
                <a:buNone/>
                <a:defRPr/>
              </a:pPr>
              <a:r>
                <a:rPr lang="en-US" altLang="ko-KR" sz="1600" b="1" dirty="0">
                  <a:solidFill>
                    <a:srgbClr val="000000"/>
                  </a:solidFill>
                  <a:latin typeface="현대하모니 L" panose="02020603020101020101" pitchFamily="18" charset="-127"/>
                  <a:ea typeface="현대하모니 L" panose="02020603020101020101" pitchFamily="18" charset="-127"/>
                  <a:cs typeface="함초롬바탕" panose="02030604000101010101" pitchFamily="18" charset="-127"/>
                </a:rPr>
                <a:t>○   Pedestrian collision accident of autonomous vehicle </a:t>
              </a:r>
              <a:endParaRPr kumimoji="1" lang="en-US" altLang="ko-KR" sz="1600" b="1"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pic>
          <p:nvPicPr>
            <p:cNvPr id="1026" name="Picture 2">
              <a:extLst>
                <a:ext uri="{FF2B5EF4-FFF2-40B4-BE49-F238E27FC236}">
                  <a16:creationId xmlns:a16="http://schemas.microsoft.com/office/drawing/2014/main" id="{ECD6786E-E949-2CD2-2205-11B26B6D7F84}"/>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36" y="1950505"/>
              <a:ext cx="2790000" cy="18216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006EE07B-27A2-AEA3-41C8-1CFC5E842E33}"/>
              </a:ext>
            </a:extLst>
          </p:cNvPr>
          <p:cNvSpPr txBox="1"/>
          <p:nvPr/>
        </p:nvSpPr>
        <p:spPr>
          <a:xfrm>
            <a:off x="4162424" y="1833806"/>
            <a:ext cx="6836229" cy="1711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Accurate recognition of pedestrian</a:t>
            </a:r>
            <a:r>
              <a:rPr lang="ko-KR" altLang="en-US" dirty="0"/>
              <a:t> </a:t>
            </a:r>
            <a:r>
              <a:rPr lang="en-US" altLang="ko-KR" dirty="0"/>
              <a:t>based</a:t>
            </a:r>
            <a:r>
              <a:rPr lang="ko-KR" altLang="en-US" dirty="0"/>
              <a:t> </a:t>
            </a:r>
            <a:r>
              <a:rPr lang="en-US" altLang="ko-KR" dirty="0"/>
              <a:t>on</a:t>
            </a:r>
            <a:r>
              <a:rPr lang="ko-KR" altLang="en-US" dirty="0"/>
              <a:t> </a:t>
            </a:r>
            <a:r>
              <a:rPr lang="en-US" altLang="ko-KR" dirty="0"/>
              <a:t>sensor</a:t>
            </a:r>
            <a:r>
              <a:rPr lang="ko-KR" altLang="en-US" dirty="0"/>
              <a:t> </a:t>
            </a:r>
            <a:r>
              <a:rPr lang="en-US" altLang="ko-KR" dirty="0"/>
              <a:t>data</a:t>
            </a:r>
          </a:p>
          <a:p>
            <a:pPr marL="285750" indent="-285750">
              <a:lnSpc>
                <a:spcPct val="150000"/>
              </a:lnSpc>
              <a:buFont typeface="Arial" panose="020B0604020202020204" pitchFamily="34" charset="0"/>
              <a:buChar char="•"/>
            </a:pPr>
            <a:r>
              <a:rPr lang="en-US" altLang="ko-KR" dirty="0"/>
              <a:t>Judging objects that do not need to react significantly</a:t>
            </a:r>
          </a:p>
          <a:p>
            <a:pPr marL="285750" indent="-285750">
              <a:lnSpc>
                <a:spcPct val="150000"/>
              </a:lnSpc>
              <a:buFont typeface="Arial" panose="020B0604020202020204" pitchFamily="34" charset="0"/>
              <a:buChar char="•"/>
            </a:pPr>
            <a:r>
              <a:rPr lang="en-US" altLang="ko-KR" dirty="0"/>
              <a:t>Determined no need to avoid it in software</a:t>
            </a:r>
          </a:p>
          <a:p>
            <a:pPr marL="285750" indent="-285750">
              <a:lnSpc>
                <a:spcPct val="150000"/>
              </a:lnSpc>
              <a:buFont typeface="Arial" panose="020B0604020202020204" pitchFamily="34" charset="0"/>
              <a:buChar char="•"/>
            </a:pPr>
            <a:r>
              <a:rPr lang="en-US" altLang="ko-KR" dirty="0">
                <a:solidFill>
                  <a:srgbClr val="FF0000"/>
                </a:solidFill>
              </a:rPr>
              <a:t>Need high accuracy detection &amp; Distance calculation &amp; Proper judge</a:t>
            </a:r>
          </a:p>
        </p:txBody>
      </p:sp>
      <p:grpSp>
        <p:nvGrpSpPr>
          <p:cNvPr id="8" name="그룹 7">
            <a:extLst>
              <a:ext uri="{FF2B5EF4-FFF2-40B4-BE49-F238E27FC236}">
                <a16:creationId xmlns:a16="http://schemas.microsoft.com/office/drawing/2014/main" id="{6DCE91FB-9679-B602-7EC5-AA2EB1C5ABAA}"/>
              </a:ext>
            </a:extLst>
          </p:cNvPr>
          <p:cNvGrpSpPr/>
          <p:nvPr/>
        </p:nvGrpSpPr>
        <p:grpSpPr>
          <a:xfrm>
            <a:off x="422742" y="4199594"/>
            <a:ext cx="3739682" cy="2391634"/>
            <a:chOff x="422742" y="3938489"/>
            <a:chExt cx="3739682" cy="2256137"/>
          </a:xfrm>
        </p:grpSpPr>
        <p:sp>
          <p:nvSpPr>
            <p:cNvPr id="3" name="직사각형 125">
              <a:extLst>
                <a:ext uri="{FF2B5EF4-FFF2-40B4-BE49-F238E27FC236}">
                  <a16:creationId xmlns:a16="http://schemas.microsoft.com/office/drawing/2014/main" id="{39214CD7-AF96-39D7-4DAF-BE37B0761C52}"/>
                </a:ext>
              </a:extLst>
            </p:cNvPr>
            <p:cNvSpPr>
              <a:spLocks noChangeArrowheads="1"/>
            </p:cNvSpPr>
            <p:nvPr/>
          </p:nvSpPr>
          <p:spPr bwMode="auto">
            <a:xfrm>
              <a:off x="422742" y="3938489"/>
              <a:ext cx="3739682" cy="37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marL="0" indent="0" latinLnBrk="0">
                <a:lnSpc>
                  <a:spcPct val="130000"/>
                </a:lnSpc>
                <a:spcBef>
                  <a:spcPts val="0"/>
                </a:spcBef>
                <a:buNone/>
                <a:defRPr/>
              </a:pPr>
              <a:r>
                <a:rPr lang="en-US" altLang="ko-KR" sz="1600" b="1" dirty="0">
                  <a:solidFill>
                    <a:srgbClr val="000000"/>
                  </a:solidFill>
                  <a:latin typeface="현대하모니 L" panose="02020603020101020101" pitchFamily="18" charset="-127"/>
                  <a:ea typeface="현대하모니 L" panose="02020603020101020101" pitchFamily="18" charset="-127"/>
                  <a:cs typeface="함초롬바탕" panose="02030604000101010101" pitchFamily="18" charset="-127"/>
                </a:rPr>
                <a:t>○   Proposal of this project</a:t>
              </a:r>
              <a:endParaRPr kumimoji="1" lang="en-US" altLang="ko-KR" sz="1600" b="1"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pic>
          <p:nvPicPr>
            <p:cNvPr id="2" name="Picture 2" descr="자율주행차 '제네시스' 살펴보니 - 지디넷코리아">
              <a:extLst>
                <a:ext uri="{FF2B5EF4-FFF2-40B4-BE49-F238E27FC236}">
                  <a16:creationId xmlns:a16="http://schemas.microsoft.com/office/drawing/2014/main" id="{867D08F5-5C93-BD79-869C-2648D0AB841B}"/>
                </a:ext>
              </a:extLst>
            </p:cNvPr>
            <p:cNvPicPr preferRelativeResize="0">
              <a:picLocks noChangeArrowheads="1"/>
            </p:cNvPicPr>
            <p:nvPr/>
          </p:nvPicPr>
          <p:blipFill rotWithShape="1">
            <a:blip r:embed="rId4">
              <a:extLst>
                <a:ext uri="{28A0092B-C50C-407E-A947-70E740481C1C}">
                  <a14:useLocalDpi xmlns:a14="http://schemas.microsoft.com/office/drawing/2010/main" val="0"/>
                </a:ext>
              </a:extLst>
            </a:blip>
            <a:srcRect l="8442" t="21164" r="8454" b="11821"/>
            <a:stretch/>
          </p:blipFill>
          <p:spPr bwMode="auto">
            <a:xfrm>
              <a:off x="999440" y="4372584"/>
              <a:ext cx="2790296" cy="1822042"/>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AF709250-BB3F-A21E-A0D2-B31964AA3653}"/>
              </a:ext>
            </a:extLst>
          </p:cNvPr>
          <p:cNvSpPr txBox="1"/>
          <p:nvPr/>
        </p:nvSpPr>
        <p:spPr>
          <a:xfrm>
            <a:off x="4162424" y="4535856"/>
            <a:ext cx="7229258" cy="1711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Emergency braking system development</a:t>
            </a:r>
          </a:p>
          <a:p>
            <a:pPr marL="285750" indent="-285750">
              <a:lnSpc>
                <a:spcPct val="150000"/>
              </a:lnSpc>
              <a:buFont typeface="Arial" panose="020B0604020202020204" pitchFamily="34" charset="0"/>
              <a:buChar char="•"/>
            </a:pPr>
            <a:r>
              <a:rPr lang="en-US" altLang="ko-KR" dirty="0"/>
              <a:t>Using deep learning object detection &amp; Sensor calibration</a:t>
            </a:r>
          </a:p>
          <a:p>
            <a:pPr marL="285750" indent="-285750">
              <a:lnSpc>
                <a:spcPct val="150000"/>
              </a:lnSpc>
              <a:buFont typeface="Arial" panose="020B0604020202020204" pitchFamily="34" charset="0"/>
              <a:buChar char="•"/>
            </a:pPr>
            <a:r>
              <a:rPr lang="en-US" altLang="ko-KR" dirty="0"/>
              <a:t>Project goal</a:t>
            </a:r>
          </a:p>
          <a:p>
            <a:pPr>
              <a:lnSpc>
                <a:spcPct val="150000"/>
              </a:lnSpc>
            </a:pPr>
            <a:endParaRPr lang="en-US" altLang="ko-KR" dirty="0"/>
          </a:p>
        </p:txBody>
      </p:sp>
      <mc:AlternateContent xmlns:mc="http://schemas.openxmlformats.org/markup-compatibility/2006" xmlns:a14="http://schemas.microsoft.com/office/drawing/2010/main">
        <mc:Choice Requires="a14">
          <p:graphicFrame>
            <p:nvGraphicFramePr>
              <p:cNvPr id="5" name="표 7">
                <a:extLst>
                  <a:ext uri="{FF2B5EF4-FFF2-40B4-BE49-F238E27FC236}">
                    <a16:creationId xmlns:a16="http://schemas.microsoft.com/office/drawing/2014/main" id="{082B6CE6-C44C-6387-9CD8-811417988CFD}"/>
                  </a:ext>
                </a:extLst>
              </p:cNvPr>
              <p:cNvGraphicFramePr>
                <a:graphicFrameLocks noGrp="1"/>
              </p:cNvGraphicFramePr>
              <p:nvPr>
                <p:extLst>
                  <p:ext uri="{D42A27DB-BD31-4B8C-83A1-F6EECF244321}">
                    <p14:modId xmlns:p14="http://schemas.microsoft.com/office/powerpoint/2010/main" val="2443234945"/>
                  </p:ext>
                </p:extLst>
              </p:nvPr>
            </p:nvGraphicFramePr>
            <p:xfrm>
              <a:off x="4549169" y="5903216"/>
              <a:ext cx="6290068" cy="688012"/>
            </p:xfrm>
            <a:graphic>
              <a:graphicData uri="http://schemas.openxmlformats.org/drawingml/2006/table">
                <a:tbl>
                  <a:tblPr firstRow="1" bandRow="1">
                    <a:tableStyleId>{5940675A-B579-460E-94D1-54222C63F5DA}</a:tableStyleId>
                  </a:tblPr>
                  <a:tblGrid>
                    <a:gridCol w="3145034">
                      <a:extLst>
                        <a:ext uri="{9D8B030D-6E8A-4147-A177-3AD203B41FA5}">
                          <a16:colId xmlns:a16="http://schemas.microsoft.com/office/drawing/2014/main" val="2991573379"/>
                        </a:ext>
                      </a:extLst>
                    </a:gridCol>
                    <a:gridCol w="3145034">
                      <a:extLst>
                        <a:ext uri="{9D8B030D-6E8A-4147-A177-3AD203B41FA5}">
                          <a16:colId xmlns:a16="http://schemas.microsoft.com/office/drawing/2014/main" val="562443643"/>
                        </a:ext>
                      </a:extLst>
                    </a:gridCol>
                  </a:tblGrid>
                  <a:tr h="329025">
                    <a:tc>
                      <a:txBody>
                        <a:bodyPr/>
                        <a:lstStyle/>
                        <a:p>
                          <a:pPr algn="ctr" latinLnBrk="1"/>
                          <a:r>
                            <a:rPr lang="en-US" altLang="ko-KR" sz="1500" dirty="0">
                              <a:latin typeface="현대하모니 L" panose="02020603020101020101" pitchFamily="18" charset="-127"/>
                              <a:ea typeface="현대하모니 L" panose="02020603020101020101" pitchFamily="18" charset="-127"/>
                            </a:rPr>
                            <a:t>distance calculation error</a:t>
                          </a:r>
                          <a:endParaRPr lang="ko-KR" altLang="en-US" sz="1500" dirty="0">
                            <a:latin typeface="현대하모니 L" panose="02020603020101020101" pitchFamily="18" charset="-127"/>
                            <a:ea typeface="현대하모니 L" panose="02020603020101020101" pitchFamily="18" charset="-127"/>
                          </a:endParaRPr>
                        </a:p>
                      </a:txBody>
                      <a:tcPr>
                        <a:solidFill>
                          <a:schemeClr val="bg1">
                            <a:lumMod val="85000"/>
                          </a:schemeClr>
                        </a:solidFill>
                      </a:tcPr>
                    </a:tc>
                    <a:tc>
                      <a:txBody>
                        <a:bodyPr/>
                        <a:lstStyle/>
                        <a:p>
                          <a:pPr algn="ctr" latinLnBrk="1"/>
                          <a:r>
                            <a:rPr lang="en-US" altLang="ko-KR" sz="1500" dirty="0">
                              <a:latin typeface="현대하모니 L" panose="02020603020101020101" pitchFamily="18" charset="-127"/>
                              <a:ea typeface="현대하모니 L" panose="02020603020101020101" pitchFamily="18" charset="-127"/>
                            </a:rPr>
                            <a:t>Braking system operation</a:t>
                          </a:r>
                          <a:endParaRPr lang="ko-KR" altLang="en-US" sz="1500" dirty="0">
                            <a:latin typeface="현대하모니 L" panose="02020603020101020101" pitchFamily="18" charset="-127"/>
                            <a:ea typeface="현대하모니 L" panose="02020603020101020101" pitchFamily="18" charset="-127"/>
                          </a:endParaRPr>
                        </a:p>
                      </a:txBody>
                      <a:tcPr>
                        <a:solidFill>
                          <a:schemeClr val="bg1">
                            <a:lumMod val="85000"/>
                          </a:schemeClr>
                        </a:solidFill>
                      </a:tcPr>
                    </a:tc>
                    <a:extLst>
                      <a:ext uri="{0D108BD9-81ED-4DB2-BD59-A6C34878D82A}">
                        <a16:rowId xmlns:a16="http://schemas.microsoft.com/office/drawing/2014/main" val="817967898"/>
                      </a:ext>
                    </a:extLst>
                  </a:tr>
                  <a:tr h="358987">
                    <a:tc>
                      <a:txBody>
                        <a:bodyPr/>
                        <a:lstStyle/>
                        <a:p>
                          <a:pPr algn="ctr" latinLnBrk="1"/>
                          <a:r>
                            <a:rPr lang="en-US" altLang="ko-KR" sz="1500" dirty="0">
                              <a:latin typeface="현대하모니 L" panose="02020603020101020101" pitchFamily="18" charset="-127"/>
                              <a:ea typeface="현대하모니 L" panose="02020603020101020101" pitchFamily="18" charset="-127"/>
                            </a:rPr>
                            <a:t>within </a:t>
                          </a:r>
                          <a14:m>
                            <m:oMath xmlns:m="http://schemas.openxmlformats.org/officeDocument/2006/math">
                              <m:r>
                                <a:rPr lang="en-US" altLang="ko-KR" sz="1500" b="0" i="1" smtClean="0">
                                  <a:latin typeface="Cambria Math" panose="02040503050406030204" pitchFamily="18" charset="0"/>
                                  <a:ea typeface="현대하모니 L" panose="02020603020101020101" pitchFamily="18" charset="-127"/>
                                </a:rPr>
                                <m:t>1.0 [%]</m:t>
                              </m:r>
                            </m:oMath>
                          </a14:m>
                          <a:endParaRPr lang="ko-KR" altLang="en-US" sz="1500" dirty="0">
                            <a:latin typeface="현대하모니 L" panose="02020603020101020101" pitchFamily="18" charset="-127"/>
                            <a:ea typeface="현대하모니 L" panose="02020603020101020101" pitchFamily="18" charset="-127"/>
                          </a:endParaRPr>
                        </a:p>
                      </a:txBody>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500" b="0" i="1" smtClean="0">
                                    <a:latin typeface="Cambria Math" panose="02040503050406030204" pitchFamily="18" charset="0"/>
                                    <a:ea typeface="현대하모니 L" panose="02020603020101020101" pitchFamily="18" charset="-127"/>
                                  </a:rPr>
                                  <m:t>100 [%]</m:t>
                                </m:r>
                              </m:oMath>
                            </m:oMathPara>
                          </a14:m>
                          <a:endParaRPr lang="ko-KR" altLang="en-US" sz="1500" dirty="0">
                            <a:latin typeface="현대하모니 L" panose="02020603020101020101" pitchFamily="18" charset="-127"/>
                            <a:ea typeface="현대하모니 L" panose="02020603020101020101" pitchFamily="18" charset="-127"/>
                          </a:endParaRPr>
                        </a:p>
                      </a:txBody>
                      <a:tcPr/>
                    </a:tc>
                    <a:extLst>
                      <a:ext uri="{0D108BD9-81ED-4DB2-BD59-A6C34878D82A}">
                        <a16:rowId xmlns:a16="http://schemas.microsoft.com/office/drawing/2014/main" val="1442321125"/>
                      </a:ext>
                    </a:extLst>
                  </a:tr>
                </a:tbl>
              </a:graphicData>
            </a:graphic>
          </p:graphicFrame>
        </mc:Choice>
        <mc:Fallback xmlns="">
          <p:graphicFrame>
            <p:nvGraphicFramePr>
              <p:cNvPr id="5" name="표 7">
                <a:extLst>
                  <a:ext uri="{FF2B5EF4-FFF2-40B4-BE49-F238E27FC236}">
                    <a16:creationId xmlns:a16="http://schemas.microsoft.com/office/drawing/2014/main" id="{082B6CE6-C44C-6387-9CD8-811417988CFD}"/>
                  </a:ext>
                </a:extLst>
              </p:cNvPr>
              <p:cNvGraphicFramePr>
                <a:graphicFrameLocks noGrp="1"/>
              </p:cNvGraphicFramePr>
              <p:nvPr>
                <p:extLst>
                  <p:ext uri="{D42A27DB-BD31-4B8C-83A1-F6EECF244321}">
                    <p14:modId xmlns:p14="http://schemas.microsoft.com/office/powerpoint/2010/main" val="2443234945"/>
                  </p:ext>
                </p:extLst>
              </p:nvPr>
            </p:nvGraphicFramePr>
            <p:xfrm>
              <a:off x="4549169" y="5903216"/>
              <a:ext cx="6290068" cy="688012"/>
            </p:xfrm>
            <a:graphic>
              <a:graphicData uri="http://schemas.openxmlformats.org/drawingml/2006/table">
                <a:tbl>
                  <a:tblPr firstRow="1" bandRow="1">
                    <a:tableStyleId>{5940675A-B579-460E-94D1-54222C63F5DA}</a:tableStyleId>
                  </a:tblPr>
                  <a:tblGrid>
                    <a:gridCol w="3145034">
                      <a:extLst>
                        <a:ext uri="{9D8B030D-6E8A-4147-A177-3AD203B41FA5}">
                          <a16:colId xmlns:a16="http://schemas.microsoft.com/office/drawing/2014/main" val="2991573379"/>
                        </a:ext>
                      </a:extLst>
                    </a:gridCol>
                    <a:gridCol w="3145034">
                      <a:extLst>
                        <a:ext uri="{9D8B030D-6E8A-4147-A177-3AD203B41FA5}">
                          <a16:colId xmlns:a16="http://schemas.microsoft.com/office/drawing/2014/main" val="562443643"/>
                        </a:ext>
                      </a:extLst>
                    </a:gridCol>
                  </a:tblGrid>
                  <a:tr h="329025">
                    <a:tc>
                      <a:txBody>
                        <a:bodyPr/>
                        <a:lstStyle/>
                        <a:p>
                          <a:pPr algn="ctr" latinLnBrk="1"/>
                          <a:r>
                            <a:rPr lang="en-US" altLang="ko-KR" sz="1500" dirty="0">
                              <a:latin typeface="현대하모니 L" panose="02020603020101020101" pitchFamily="18" charset="-127"/>
                              <a:ea typeface="현대하모니 L" panose="02020603020101020101" pitchFamily="18" charset="-127"/>
                            </a:rPr>
                            <a:t>distance calculation error</a:t>
                          </a:r>
                          <a:endParaRPr lang="ko-KR" altLang="en-US" sz="1500" dirty="0">
                            <a:latin typeface="현대하모니 L" panose="02020603020101020101" pitchFamily="18" charset="-127"/>
                            <a:ea typeface="현대하모니 L" panose="02020603020101020101" pitchFamily="18" charset="-127"/>
                          </a:endParaRPr>
                        </a:p>
                      </a:txBody>
                      <a:tcPr>
                        <a:solidFill>
                          <a:schemeClr val="bg1">
                            <a:lumMod val="85000"/>
                          </a:schemeClr>
                        </a:solidFill>
                      </a:tcPr>
                    </a:tc>
                    <a:tc>
                      <a:txBody>
                        <a:bodyPr/>
                        <a:lstStyle/>
                        <a:p>
                          <a:pPr algn="ctr" latinLnBrk="1"/>
                          <a:r>
                            <a:rPr lang="en-US" altLang="ko-KR" sz="1500" dirty="0">
                              <a:latin typeface="현대하모니 L" panose="02020603020101020101" pitchFamily="18" charset="-127"/>
                              <a:ea typeface="현대하모니 L" panose="02020603020101020101" pitchFamily="18" charset="-127"/>
                            </a:rPr>
                            <a:t>Braking system operation</a:t>
                          </a:r>
                          <a:endParaRPr lang="ko-KR" altLang="en-US" sz="1500" dirty="0">
                            <a:latin typeface="현대하모니 L" panose="02020603020101020101" pitchFamily="18" charset="-127"/>
                            <a:ea typeface="현대하모니 L" panose="02020603020101020101" pitchFamily="18" charset="-127"/>
                          </a:endParaRPr>
                        </a:p>
                      </a:txBody>
                      <a:tcPr>
                        <a:solidFill>
                          <a:schemeClr val="bg1">
                            <a:lumMod val="85000"/>
                          </a:schemeClr>
                        </a:solidFill>
                      </a:tcPr>
                    </a:tc>
                    <a:extLst>
                      <a:ext uri="{0D108BD9-81ED-4DB2-BD59-A6C34878D82A}">
                        <a16:rowId xmlns:a16="http://schemas.microsoft.com/office/drawing/2014/main" val="817967898"/>
                      </a:ext>
                    </a:extLst>
                  </a:tr>
                  <a:tr h="358987">
                    <a:tc>
                      <a:txBody>
                        <a:bodyPr/>
                        <a:lstStyle/>
                        <a:p>
                          <a:endParaRPr lang="ko-KR"/>
                        </a:p>
                      </a:txBody>
                      <a:tcPr>
                        <a:blipFill>
                          <a:blip r:embed="rId5"/>
                          <a:stretch>
                            <a:fillRect l="-193" t="-96610" r="-100193" b="-5085"/>
                          </a:stretch>
                        </a:blipFill>
                      </a:tcPr>
                    </a:tc>
                    <a:tc>
                      <a:txBody>
                        <a:bodyPr/>
                        <a:lstStyle/>
                        <a:p>
                          <a:endParaRPr lang="ko-KR"/>
                        </a:p>
                      </a:txBody>
                      <a:tcPr>
                        <a:blipFill>
                          <a:blip r:embed="rId5"/>
                          <a:stretch>
                            <a:fillRect l="-100388" t="-96610" r="-388" b="-5085"/>
                          </a:stretch>
                        </a:blipFill>
                      </a:tcPr>
                    </a:tc>
                    <a:extLst>
                      <a:ext uri="{0D108BD9-81ED-4DB2-BD59-A6C34878D82A}">
                        <a16:rowId xmlns:a16="http://schemas.microsoft.com/office/drawing/2014/main" val="1442321125"/>
                      </a:ext>
                    </a:extLst>
                  </a:tr>
                </a:tbl>
              </a:graphicData>
            </a:graphic>
          </p:graphicFrame>
        </mc:Fallback>
      </mc:AlternateContent>
      <p:sp>
        <p:nvSpPr>
          <p:cNvPr id="10" name="TextBox 9">
            <a:extLst>
              <a:ext uri="{FF2B5EF4-FFF2-40B4-BE49-F238E27FC236}">
                <a16:creationId xmlns:a16="http://schemas.microsoft.com/office/drawing/2014/main" id="{8503BB07-779D-5986-C83D-25531227873A}"/>
              </a:ext>
            </a:extLst>
          </p:cNvPr>
          <p:cNvSpPr txBox="1"/>
          <p:nvPr/>
        </p:nvSpPr>
        <p:spPr>
          <a:xfrm>
            <a:off x="999440" y="3801440"/>
            <a:ext cx="2790000" cy="292388"/>
          </a:xfrm>
          <a:prstGeom prst="rect">
            <a:avLst/>
          </a:prstGeom>
          <a:noFill/>
        </p:spPr>
        <p:txBody>
          <a:bodyPr wrap="square" rtlCol="0">
            <a:spAutoFit/>
          </a:bodyPr>
          <a:lstStyle/>
          <a:p>
            <a:pPr algn="ctr"/>
            <a:r>
              <a:rPr lang="en-US" altLang="ko-KR" sz="1300" dirty="0"/>
              <a:t>[ accident situation ]</a:t>
            </a:r>
            <a:endParaRPr lang="ko-KR" altLang="en-US" sz="1300" dirty="0"/>
          </a:p>
        </p:txBody>
      </p:sp>
    </p:spTree>
    <p:extLst>
      <p:ext uri="{BB962C8B-B14F-4D97-AF65-F5344CB8AC3E}">
        <p14:creationId xmlns:p14="http://schemas.microsoft.com/office/powerpoint/2010/main" val="1881378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152475-F204-4942-4C54-1648FA617E61}"/>
              </a:ext>
            </a:extLst>
          </p:cNvPr>
          <p:cNvSpPr txBox="1"/>
          <p:nvPr/>
        </p:nvSpPr>
        <p:spPr>
          <a:xfrm>
            <a:off x="4274050" y="2998113"/>
            <a:ext cx="7294652" cy="861774"/>
          </a:xfrm>
          <a:prstGeom prst="rect">
            <a:avLst/>
          </a:prstGeom>
          <a:noFill/>
        </p:spPr>
        <p:txBody>
          <a:bodyPr wrap="square" rtlCol="0">
            <a:spAutoFit/>
          </a:bodyPr>
          <a:lstStyle/>
          <a:p>
            <a:r>
              <a:rPr lang="en-US" altLang="ko-KR" sz="5000" dirty="0">
                <a:latin typeface="현대하모니 L" panose="02020603020101020101" pitchFamily="18" charset="-127"/>
                <a:ea typeface="현대하모니 L" panose="02020603020101020101" pitchFamily="18" charset="-127"/>
              </a:rPr>
              <a:t>Thank you </a:t>
            </a:r>
            <a:endParaRPr lang="ko-KR" altLang="en-US" sz="5000" dirty="0">
              <a:latin typeface="현대하모니 L" panose="02020603020101020101" pitchFamily="18" charset="-127"/>
              <a:ea typeface="현대하모니 L" panose="02020603020101020101" pitchFamily="18" charset="-127"/>
            </a:endParaRPr>
          </a:p>
        </p:txBody>
      </p:sp>
    </p:spTree>
    <p:extLst>
      <p:ext uri="{BB962C8B-B14F-4D97-AF65-F5344CB8AC3E}">
        <p14:creationId xmlns:p14="http://schemas.microsoft.com/office/powerpoint/2010/main" val="1200854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56F9F6-C489-E73E-0D0A-2A5267418463}"/>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Problem definition</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9" name="TextBox 8">
            <a:extLst>
              <a:ext uri="{FF2B5EF4-FFF2-40B4-BE49-F238E27FC236}">
                <a16:creationId xmlns:a16="http://schemas.microsoft.com/office/drawing/2014/main" id="{504F0E14-0DCB-53D6-203D-152972031649}"/>
              </a:ext>
            </a:extLst>
          </p:cNvPr>
          <p:cNvSpPr txBox="1"/>
          <p:nvPr/>
        </p:nvSpPr>
        <p:spPr>
          <a:xfrm>
            <a:off x="5672998" y="1404395"/>
            <a:ext cx="6836229" cy="167674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ko-KR" dirty="0"/>
              <a:t>To cope with unexpected situation</a:t>
            </a:r>
          </a:p>
          <a:p>
            <a:pPr marL="285750" indent="-285750">
              <a:lnSpc>
                <a:spcPct val="200000"/>
              </a:lnSpc>
              <a:buFont typeface="Arial" panose="020B0604020202020204" pitchFamily="34" charset="0"/>
              <a:buChar char="•"/>
            </a:pPr>
            <a:r>
              <a:rPr lang="en-US" altLang="ko-KR" dirty="0">
                <a:solidFill>
                  <a:srgbClr val="FF0000"/>
                </a:solidFill>
              </a:rPr>
              <a:t>Proper object detection</a:t>
            </a:r>
            <a:r>
              <a:rPr lang="en-US" altLang="ko-KR" dirty="0"/>
              <a:t> &amp; </a:t>
            </a:r>
            <a:r>
              <a:rPr lang="en-US" altLang="ko-KR" dirty="0">
                <a:solidFill>
                  <a:srgbClr val="FF0000"/>
                </a:solidFill>
              </a:rPr>
              <a:t>Distance calculation</a:t>
            </a:r>
            <a:r>
              <a:rPr lang="en-US" altLang="ko-KR" dirty="0"/>
              <a:t> is essential</a:t>
            </a:r>
          </a:p>
          <a:p>
            <a:pPr>
              <a:lnSpc>
                <a:spcPct val="200000"/>
              </a:lnSpc>
            </a:pPr>
            <a:endParaRPr lang="en-US" altLang="ko-KR" dirty="0"/>
          </a:p>
        </p:txBody>
      </p:sp>
      <p:grpSp>
        <p:nvGrpSpPr>
          <p:cNvPr id="5" name="그룹 4">
            <a:extLst>
              <a:ext uri="{FF2B5EF4-FFF2-40B4-BE49-F238E27FC236}">
                <a16:creationId xmlns:a16="http://schemas.microsoft.com/office/drawing/2014/main" id="{7D7FE5D8-86E5-4317-7679-AD612F40EB80}"/>
              </a:ext>
            </a:extLst>
          </p:cNvPr>
          <p:cNvGrpSpPr/>
          <p:nvPr/>
        </p:nvGrpSpPr>
        <p:grpSpPr>
          <a:xfrm>
            <a:off x="422745" y="1650134"/>
            <a:ext cx="5081917" cy="3141322"/>
            <a:chOff x="422745" y="1650134"/>
            <a:chExt cx="5081917" cy="3141322"/>
          </a:xfrm>
        </p:grpSpPr>
        <p:pic>
          <p:nvPicPr>
            <p:cNvPr id="5122" name="Picture 2" descr="현대모비스 모의 주행 영상 그래픽">
              <a:extLst>
                <a:ext uri="{FF2B5EF4-FFF2-40B4-BE49-F238E27FC236}">
                  <a16:creationId xmlns:a16="http://schemas.microsoft.com/office/drawing/2014/main" id="{69D2A8B6-D0B5-AF91-D4D2-CE605AC827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796" r="38265"/>
            <a:stretch/>
          </p:blipFill>
          <p:spPr bwMode="auto">
            <a:xfrm>
              <a:off x="422745" y="1650134"/>
              <a:ext cx="5081917" cy="31413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74038BA-37A7-065E-A10E-B4FF2D034DCA}"/>
                </a:ext>
              </a:extLst>
            </p:cNvPr>
            <p:cNvSpPr txBox="1"/>
            <p:nvPr/>
          </p:nvSpPr>
          <p:spPr>
            <a:xfrm>
              <a:off x="2029097" y="2455817"/>
              <a:ext cx="592183" cy="1036320"/>
            </a:xfrm>
            <a:prstGeom prst="rect">
              <a:avLst/>
            </a:prstGeom>
            <a:noFill/>
            <a:ln w="28575">
              <a:solidFill>
                <a:srgbClr val="FF0000"/>
              </a:solidFill>
            </a:ln>
          </p:spPr>
          <p:txBody>
            <a:bodyPr wrap="square" rtlCol="0">
              <a:spAutoFit/>
            </a:bodyPr>
            <a:lstStyle/>
            <a:p>
              <a:endParaRPr lang="ko-KR" altLang="en-US" dirty="0"/>
            </a:p>
          </p:txBody>
        </p:sp>
        <p:sp>
          <p:nvSpPr>
            <p:cNvPr id="10" name="TextBox 9">
              <a:extLst>
                <a:ext uri="{FF2B5EF4-FFF2-40B4-BE49-F238E27FC236}">
                  <a16:creationId xmlns:a16="http://schemas.microsoft.com/office/drawing/2014/main" id="{8174D803-0ABF-0969-017C-587F871D2FC4}"/>
                </a:ext>
              </a:extLst>
            </p:cNvPr>
            <p:cNvSpPr txBox="1"/>
            <p:nvPr/>
          </p:nvSpPr>
          <p:spPr>
            <a:xfrm>
              <a:off x="1894063" y="2181948"/>
              <a:ext cx="862249" cy="276999"/>
            </a:xfrm>
            <a:prstGeom prst="rect">
              <a:avLst/>
            </a:prstGeom>
            <a:solidFill>
              <a:schemeClr val="bg1"/>
            </a:solidFill>
          </p:spPr>
          <p:txBody>
            <a:bodyPr wrap="square" rtlCol="0">
              <a:spAutoFit/>
            </a:bodyPr>
            <a:lstStyle/>
            <a:p>
              <a:r>
                <a:rPr lang="en-US" altLang="ko-KR" sz="1200" b="1" dirty="0"/>
                <a:t>Pedestrian</a:t>
              </a:r>
              <a:endParaRPr lang="ko-KR" altLang="en-US" sz="1200" b="1" dirty="0"/>
            </a:p>
          </p:txBody>
        </p:sp>
      </p:grpSp>
      <p:sp>
        <p:nvSpPr>
          <p:cNvPr id="12" name="화살표: 갈매기형 수장 11">
            <a:extLst>
              <a:ext uri="{FF2B5EF4-FFF2-40B4-BE49-F238E27FC236}">
                <a16:creationId xmlns:a16="http://schemas.microsoft.com/office/drawing/2014/main" id="{FBDB2D46-2152-F4F4-EFA1-A1A4E234B01D}"/>
              </a:ext>
            </a:extLst>
          </p:cNvPr>
          <p:cNvSpPr/>
          <p:nvPr/>
        </p:nvSpPr>
        <p:spPr>
          <a:xfrm rot="5400000">
            <a:off x="8266165" y="4869666"/>
            <a:ext cx="745690" cy="1001485"/>
          </a:xfrm>
          <a:prstGeom prst="chevron">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aphicFrame>
        <p:nvGraphicFramePr>
          <p:cNvPr id="3" name="표 4">
            <a:extLst>
              <a:ext uri="{FF2B5EF4-FFF2-40B4-BE49-F238E27FC236}">
                <a16:creationId xmlns:a16="http://schemas.microsoft.com/office/drawing/2014/main" id="{49ECD471-8DA4-9508-6F1D-1B7DA4BCA202}"/>
              </a:ext>
            </a:extLst>
          </p:cNvPr>
          <p:cNvGraphicFramePr>
            <a:graphicFrameLocks noGrp="1"/>
          </p:cNvGraphicFramePr>
          <p:nvPr>
            <p:extLst>
              <p:ext uri="{D42A27DB-BD31-4B8C-83A1-F6EECF244321}">
                <p14:modId xmlns:p14="http://schemas.microsoft.com/office/powerpoint/2010/main" val="3426054841"/>
              </p:ext>
            </p:extLst>
          </p:nvPr>
        </p:nvGraphicFramePr>
        <p:xfrm>
          <a:off x="6095999" y="2672155"/>
          <a:ext cx="5673256" cy="1472007"/>
        </p:xfrm>
        <a:graphic>
          <a:graphicData uri="http://schemas.openxmlformats.org/drawingml/2006/table">
            <a:tbl>
              <a:tblPr firstRow="1" bandRow="1">
                <a:tableStyleId>{5940675A-B579-460E-94D1-54222C63F5DA}</a:tableStyleId>
              </a:tblPr>
              <a:tblGrid>
                <a:gridCol w="2836628">
                  <a:extLst>
                    <a:ext uri="{9D8B030D-6E8A-4147-A177-3AD203B41FA5}">
                      <a16:colId xmlns:a16="http://schemas.microsoft.com/office/drawing/2014/main" val="3175218459"/>
                    </a:ext>
                  </a:extLst>
                </a:gridCol>
                <a:gridCol w="2836628">
                  <a:extLst>
                    <a:ext uri="{9D8B030D-6E8A-4147-A177-3AD203B41FA5}">
                      <a16:colId xmlns:a16="http://schemas.microsoft.com/office/drawing/2014/main" val="1532816357"/>
                    </a:ext>
                  </a:extLst>
                </a:gridCol>
              </a:tblGrid>
              <a:tr h="490669">
                <a:tc>
                  <a:txBody>
                    <a:bodyPr/>
                    <a:lstStyle/>
                    <a:p>
                      <a:pPr algn="ctr" latinLnBrk="1"/>
                      <a:r>
                        <a:rPr lang="en-US" altLang="ko-KR" dirty="0"/>
                        <a:t>Object detection</a:t>
                      </a:r>
                      <a:endParaRPr lang="ko-KR" altLang="en-US" dirty="0"/>
                    </a:p>
                  </a:txBody>
                  <a:tcPr anchor="ctr">
                    <a:solidFill>
                      <a:schemeClr val="bg2"/>
                    </a:solidFill>
                  </a:tcPr>
                </a:tc>
                <a:tc>
                  <a:txBody>
                    <a:bodyPr/>
                    <a:lstStyle/>
                    <a:p>
                      <a:pPr algn="ctr" latinLnBrk="1"/>
                      <a:r>
                        <a:rPr lang="en-US" altLang="ko-KR" dirty="0"/>
                        <a:t>Distance calculation</a:t>
                      </a:r>
                      <a:endParaRPr lang="ko-KR" altLang="en-US" dirty="0"/>
                    </a:p>
                  </a:txBody>
                  <a:tcPr anchor="ctr">
                    <a:solidFill>
                      <a:schemeClr val="bg2"/>
                    </a:solidFill>
                  </a:tcPr>
                </a:tc>
                <a:extLst>
                  <a:ext uri="{0D108BD9-81ED-4DB2-BD59-A6C34878D82A}">
                    <a16:rowId xmlns:a16="http://schemas.microsoft.com/office/drawing/2014/main" val="236517057"/>
                  </a:ext>
                </a:extLst>
              </a:tr>
              <a:tr h="490669">
                <a:tc>
                  <a:txBody>
                    <a:bodyPr/>
                    <a:lstStyle/>
                    <a:p>
                      <a:pPr algn="ctr" latinLnBrk="1"/>
                      <a:r>
                        <a:rPr lang="en-US" altLang="ko-KR" dirty="0"/>
                        <a:t>Sensor : camera</a:t>
                      </a:r>
                      <a:endParaRPr lang="ko-KR" altLang="en-US" dirty="0"/>
                    </a:p>
                  </a:txBody>
                  <a:tcPr anchor="ctr"/>
                </a:tc>
                <a:tc>
                  <a:txBody>
                    <a:bodyPr/>
                    <a:lstStyle/>
                    <a:p>
                      <a:pPr algn="ctr" latinLnBrk="1"/>
                      <a:r>
                        <a:rPr lang="en-US" altLang="ko-KR" dirty="0"/>
                        <a:t>Need other sensor</a:t>
                      </a:r>
                      <a:endParaRPr lang="ko-KR" altLang="en-US" dirty="0"/>
                    </a:p>
                  </a:txBody>
                  <a:tcPr anchor="ctr"/>
                </a:tc>
                <a:extLst>
                  <a:ext uri="{0D108BD9-81ED-4DB2-BD59-A6C34878D82A}">
                    <a16:rowId xmlns:a16="http://schemas.microsoft.com/office/drawing/2014/main" val="3546448784"/>
                  </a:ext>
                </a:extLst>
              </a:tr>
              <a:tr h="490669">
                <a:tc>
                  <a:txBody>
                    <a:bodyPr/>
                    <a:lstStyle/>
                    <a:p>
                      <a:pPr algn="ctr" latinLnBrk="1"/>
                      <a:r>
                        <a:rPr lang="en-US" altLang="ko-KR" dirty="0"/>
                        <a:t>Deep learning</a:t>
                      </a:r>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1411264582"/>
                  </a:ext>
                </a:extLst>
              </a:tr>
            </a:tbl>
          </a:graphicData>
        </a:graphic>
      </p:graphicFrame>
      <p:cxnSp>
        <p:nvCxnSpPr>
          <p:cNvPr id="6" name="직선 연결선 5">
            <a:extLst>
              <a:ext uri="{FF2B5EF4-FFF2-40B4-BE49-F238E27FC236}">
                <a16:creationId xmlns:a16="http://schemas.microsoft.com/office/drawing/2014/main" id="{58AE156D-068C-1BF7-FEF7-472E803AC565}"/>
              </a:ext>
            </a:extLst>
          </p:cNvPr>
          <p:cNvCxnSpPr/>
          <p:nvPr/>
        </p:nvCxnSpPr>
        <p:spPr>
          <a:xfrm flipV="1">
            <a:off x="8937630" y="3682767"/>
            <a:ext cx="2831625" cy="4613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F2630F6-4C1B-29A6-5954-FFAC45AB49D7}"/>
              </a:ext>
            </a:extLst>
          </p:cNvPr>
          <p:cNvSpPr txBox="1"/>
          <p:nvPr/>
        </p:nvSpPr>
        <p:spPr>
          <a:xfrm>
            <a:off x="6095999" y="2672155"/>
            <a:ext cx="2831625" cy="1472007"/>
          </a:xfrm>
          <a:prstGeom prst="rect">
            <a:avLst/>
          </a:prstGeom>
          <a:noFill/>
          <a:ln w="28575">
            <a:solidFill>
              <a:srgbClr val="FF0000"/>
            </a:solidFill>
          </a:ln>
        </p:spPr>
        <p:txBody>
          <a:bodyPr wrap="square" rtlCol="0">
            <a:spAutoFit/>
          </a:bodyPr>
          <a:lstStyle/>
          <a:p>
            <a:endParaRPr lang="ko-KR" altLang="en-US"/>
          </a:p>
        </p:txBody>
      </p:sp>
      <p:sp>
        <p:nvSpPr>
          <p:cNvPr id="14" name="TextBox 13">
            <a:extLst>
              <a:ext uri="{FF2B5EF4-FFF2-40B4-BE49-F238E27FC236}">
                <a16:creationId xmlns:a16="http://schemas.microsoft.com/office/drawing/2014/main" id="{560C1543-CF93-F906-F9F9-DF49539B0642}"/>
              </a:ext>
            </a:extLst>
          </p:cNvPr>
          <p:cNvSpPr txBox="1"/>
          <p:nvPr/>
        </p:nvSpPr>
        <p:spPr>
          <a:xfrm>
            <a:off x="5504662" y="4193983"/>
            <a:ext cx="5979085" cy="464871"/>
          </a:xfrm>
          <a:prstGeom prst="rect">
            <a:avLst/>
          </a:prstGeom>
          <a:noFill/>
        </p:spPr>
        <p:txBody>
          <a:bodyPr wrap="square" rtlCol="0">
            <a:spAutoFit/>
          </a:bodyPr>
          <a:lstStyle/>
          <a:p>
            <a:pPr algn="ctr">
              <a:lnSpc>
                <a:spcPct val="150000"/>
              </a:lnSpc>
            </a:pPr>
            <a:r>
              <a:rPr lang="en-US" altLang="ko-KR" dirty="0"/>
              <a:t>Impossible to get exact distance with single camera</a:t>
            </a:r>
            <a:endParaRPr lang="ko-KR" altLang="en-US" dirty="0"/>
          </a:p>
        </p:txBody>
      </p:sp>
      <p:sp>
        <p:nvSpPr>
          <p:cNvPr id="15" name="TextBox 14">
            <a:extLst>
              <a:ext uri="{FF2B5EF4-FFF2-40B4-BE49-F238E27FC236}">
                <a16:creationId xmlns:a16="http://schemas.microsoft.com/office/drawing/2014/main" id="{BAFC78E2-1318-5234-89FA-A247416FF48B}"/>
              </a:ext>
            </a:extLst>
          </p:cNvPr>
          <p:cNvSpPr txBox="1"/>
          <p:nvPr/>
        </p:nvSpPr>
        <p:spPr>
          <a:xfrm>
            <a:off x="7112494" y="5899455"/>
            <a:ext cx="3140280" cy="369332"/>
          </a:xfrm>
          <a:prstGeom prst="rect">
            <a:avLst/>
          </a:prstGeom>
          <a:noFill/>
        </p:spPr>
        <p:txBody>
          <a:bodyPr wrap="square" rtlCol="0">
            <a:spAutoFit/>
          </a:bodyPr>
          <a:lstStyle/>
          <a:p>
            <a:pPr algn="ctr"/>
            <a:r>
              <a:rPr lang="en-US" altLang="ko-KR" dirty="0"/>
              <a:t>Sensor calibration problem</a:t>
            </a:r>
            <a:endParaRPr lang="ko-KR" altLang="en-US" dirty="0"/>
          </a:p>
        </p:txBody>
      </p:sp>
      <p:sp>
        <p:nvSpPr>
          <p:cNvPr id="2" name="AutoShape 2">
            <a:extLst>
              <a:ext uri="{FF2B5EF4-FFF2-40B4-BE49-F238E27FC236}">
                <a16:creationId xmlns:a16="http://schemas.microsoft.com/office/drawing/2014/main" id="{3A1723A4-F40A-C7D5-C487-54EB0AABEC89}"/>
              </a:ext>
            </a:extLst>
          </p:cNvPr>
          <p:cNvSpPr>
            <a:spLocks noChangeArrowheads="1"/>
          </p:cNvSpPr>
          <p:nvPr/>
        </p:nvSpPr>
        <p:spPr bwMode="auto">
          <a:xfrm>
            <a:off x="422745" y="942802"/>
            <a:ext cx="3943982"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Proposal</a:t>
            </a:r>
          </a:p>
        </p:txBody>
      </p:sp>
    </p:spTree>
    <p:extLst>
      <p:ext uri="{BB962C8B-B14F-4D97-AF65-F5344CB8AC3E}">
        <p14:creationId xmlns:p14="http://schemas.microsoft.com/office/powerpoint/2010/main" val="1293656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1E5DA1-0F02-9FD3-E22D-C6AF002922E5}"/>
              </a:ext>
            </a:extLst>
          </p:cNvPr>
          <p:cNvSpPr txBox="1"/>
          <p:nvPr/>
        </p:nvSpPr>
        <p:spPr>
          <a:xfrm>
            <a:off x="272589" y="214562"/>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Requirements</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
        <p:nvSpPr>
          <p:cNvPr id="5" name="AutoShape 2">
            <a:extLst>
              <a:ext uri="{FF2B5EF4-FFF2-40B4-BE49-F238E27FC236}">
                <a16:creationId xmlns:a16="http://schemas.microsoft.com/office/drawing/2014/main" id="{4DD81D66-0E9D-6CCC-83A8-A4FFCFF6E697}"/>
              </a:ext>
            </a:extLst>
          </p:cNvPr>
          <p:cNvSpPr>
            <a:spLocks noChangeArrowheads="1"/>
          </p:cNvSpPr>
          <p:nvPr/>
        </p:nvSpPr>
        <p:spPr bwMode="auto">
          <a:xfrm>
            <a:off x="422745" y="942802"/>
            <a:ext cx="3943982"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Hardware part</a:t>
            </a:r>
          </a:p>
        </p:txBody>
      </p:sp>
      <p:grpSp>
        <p:nvGrpSpPr>
          <p:cNvPr id="8" name="그룹 7">
            <a:extLst>
              <a:ext uri="{FF2B5EF4-FFF2-40B4-BE49-F238E27FC236}">
                <a16:creationId xmlns:a16="http://schemas.microsoft.com/office/drawing/2014/main" id="{1504EEDA-582B-5F56-D59E-7A9FDECA40EE}"/>
              </a:ext>
            </a:extLst>
          </p:cNvPr>
          <p:cNvGrpSpPr/>
          <p:nvPr/>
        </p:nvGrpSpPr>
        <p:grpSpPr>
          <a:xfrm>
            <a:off x="422745" y="1650134"/>
            <a:ext cx="4098269" cy="2303557"/>
            <a:chOff x="422745" y="1650134"/>
            <a:chExt cx="4098269" cy="2303557"/>
          </a:xfrm>
        </p:grpSpPr>
        <p:pic>
          <p:nvPicPr>
            <p:cNvPr id="3076" name="Picture 4" descr="자전거 탄채 횡단보도 건너다 사고 나면 주행자 과실">
              <a:extLst>
                <a:ext uri="{FF2B5EF4-FFF2-40B4-BE49-F238E27FC236}">
                  <a16:creationId xmlns:a16="http://schemas.microsoft.com/office/drawing/2014/main" id="{28760B55-5F0C-5890-94A0-8B731AD71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745" y="1650134"/>
              <a:ext cx="4098269" cy="23035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FEE63B5-7AFE-AF03-56B8-468F2BA5E380}"/>
                </a:ext>
              </a:extLst>
            </p:cNvPr>
            <p:cNvSpPr txBox="1"/>
            <p:nvPr/>
          </p:nvSpPr>
          <p:spPr>
            <a:xfrm>
              <a:off x="1018903" y="1741714"/>
              <a:ext cx="2255520" cy="2098765"/>
            </a:xfrm>
            <a:prstGeom prst="rect">
              <a:avLst/>
            </a:prstGeom>
            <a:noFill/>
            <a:ln w="38100">
              <a:solidFill>
                <a:schemeClr val="bg1"/>
              </a:solidFill>
            </a:ln>
          </p:spPr>
          <p:txBody>
            <a:bodyPr wrap="square" rtlCol="0">
              <a:spAutoFit/>
            </a:bodyPr>
            <a:lstStyle/>
            <a:p>
              <a:endParaRPr lang="ko-KR" altLang="en-US" dirty="0"/>
            </a:p>
          </p:txBody>
        </p:sp>
      </p:grpSp>
      <mc:AlternateContent xmlns:mc="http://schemas.openxmlformats.org/markup-compatibility/2006" xmlns:a14="http://schemas.microsoft.com/office/drawing/2010/main">
        <mc:Choice Requires="a14">
          <p:graphicFrame>
            <p:nvGraphicFramePr>
              <p:cNvPr id="9" name="표 9">
                <a:extLst>
                  <a:ext uri="{FF2B5EF4-FFF2-40B4-BE49-F238E27FC236}">
                    <a16:creationId xmlns:a16="http://schemas.microsoft.com/office/drawing/2014/main" id="{78FA5208-4554-1B4A-1470-B8CE6205B973}"/>
                  </a:ext>
                </a:extLst>
              </p:cNvPr>
              <p:cNvGraphicFramePr>
                <a:graphicFrameLocks noGrp="1"/>
              </p:cNvGraphicFramePr>
              <p:nvPr>
                <p:extLst>
                  <p:ext uri="{D42A27DB-BD31-4B8C-83A1-F6EECF244321}">
                    <p14:modId xmlns:p14="http://schemas.microsoft.com/office/powerpoint/2010/main" val="888821377"/>
                  </p:ext>
                </p:extLst>
              </p:nvPr>
            </p:nvGraphicFramePr>
            <p:xfrm>
              <a:off x="4977854" y="1650133"/>
              <a:ext cx="6791401" cy="2303556"/>
            </p:xfrm>
            <a:graphic>
              <a:graphicData uri="http://schemas.openxmlformats.org/drawingml/2006/table">
                <a:tbl>
                  <a:tblPr firstRow="1" bandRow="1">
                    <a:tableStyleId>{5C22544A-7EE6-4342-B048-85BDC9FD1C3A}</a:tableStyleId>
                  </a:tblPr>
                  <a:tblGrid>
                    <a:gridCol w="1570992">
                      <a:extLst>
                        <a:ext uri="{9D8B030D-6E8A-4147-A177-3AD203B41FA5}">
                          <a16:colId xmlns:a16="http://schemas.microsoft.com/office/drawing/2014/main" val="3477182788"/>
                        </a:ext>
                      </a:extLst>
                    </a:gridCol>
                    <a:gridCol w="2569028">
                      <a:extLst>
                        <a:ext uri="{9D8B030D-6E8A-4147-A177-3AD203B41FA5}">
                          <a16:colId xmlns:a16="http://schemas.microsoft.com/office/drawing/2014/main" val="2932999249"/>
                        </a:ext>
                      </a:extLst>
                    </a:gridCol>
                    <a:gridCol w="2651381">
                      <a:extLst>
                        <a:ext uri="{9D8B030D-6E8A-4147-A177-3AD203B41FA5}">
                          <a16:colId xmlns:a16="http://schemas.microsoft.com/office/drawing/2014/main" val="3012523298"/>
                        </a:ext>
                      </a:extLst>
                    </a:gridCol>
                  </a:tblGrid>
                  <a:tr h="575889">
                    <a:tc>
                      <a:txBody>
                        <a:bodyPr/>
                        <a:lstStyle/>
                        <a:p>
                          <a:pPr algn="ctr" latinLnBrk="1"/>
                          <a:endParaRPr lang="ko-KR" altLang="en-US" sz="1600" b="0" dirty="0">
                            <a:solidFill>
                              <a:schemeClr val="tx1"/>
                            </a:solidFill>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2">
                            <a:lumMod val="90000"/>
                          </a:schemeClr>
                        </a:solidFill>
                      </a:tcPr>
                    </a:tc>
                    <a:tc>
                      <a:txBody>
                        <a:bodyPr/>
                        <a:lstStyle/>
                        <a:p>
                          <a:pPr algn="ctr" latinLnBrk="1"/>
                          <a:r>
                            <a:rPr lang="en-US" altLang="ko-KR" sz="1600" b="1" dirty="0">
                              <a:solidFill>
                                <a:schemeClr val="tx1"/>
                              </a:solidFill>
                            </a:rPr>
                            <a:t>Camera sensor</a:t>
                          </a:r>
                          <a:endParaRPr lang="ko-KR" altLang="en-US" sz="1600" b="1" dirty="0">
                            <a:solidFill>
                              <a:schemeClr val="tx1"/>
                            </a:solidFill>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2">
                            <a:lumMod val="90000"/>
                          </a:schemeClr>
                        </a:solidFill>
                      </a:tcPr>
                    </a:tc>
                    <a:tc>
                      <a:txBody>
                        <a:bodyPr/>
                        <a:lstStyle/>
                        <a:p>
                          <a:pPr algn="ctr" latinLnBrk="1"/>
                          <a:r>
                            <a:rPr lang="en-US" altLang="ko-KR" sz="1600" b="1" dirty="0">
                              <a:solidFill>
                                <a:schemeClr val="tx1"/>
                              </a:solidFill>
                            </a:rPr>
                            <a:t>2D Lidar sensor</a:t>
                          </a:r>
                          <a:endParaRPr lang="ko-KR" altLang="en-US" sz="1600" b="1" dirty="0">
                            <a:solidFill>
                              <a:schemeClr val="tx1"/>
                            </a:solidFill>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62010351"/>
                      </a:ext>
                    </a:extLst>
                  </a:tr>
                  <a:tr h="575889">
                    <a:tc>
                      <a:txBody>
                        <a:bodyPr/>
                        <a:lstStyle/>
                        <a:p>
                          <a:pPr algn="ctr" latinLnBrk="1"/>
                          <a:r>
                            <a:rPr lang="en-US" altLang="ko-KR" sz="1600" b="1" dirty="0">
                              <a:solidFill>
                                <a:schemeClr val="tx1"/>
                              </a:solidFill>
                            </a:rPr>
                            <a:t>Usage</a:t>
                          </a:r>
                          <a:endParaRPr lang="ko-KR" altLang="en-US" sz="1600" b="1" dirty="0">
                            <a:solidFill>
                              <a:schemeClr val="tx1"/>
                            </a:solidFill>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2">
                            <a:lumMod val="90000"/>
                          </a:schemeClr>
                        </a:solidFill>
                      </a:tcPr>
                    </a:tc>
                    <a:tc>
                      <a:txBody>
                        <a:bodyPr/>
                        <a:lstStyle/>
                        <a:p>
                          <a:pPr algn="ctr" latinLnBrk="1"/>
                          <a:r>
                            <a:rPr lang="en-US" altLang="ko-KR" sz="1400" dirty="0">
                              <a:solidFill>
                                <a:schemeClr val="tx1"/>
                              </a:solidFill>
                            </a:rPr>
                            <a:t>Deep-learning based object detection</a:t>
                          </a:r>
                          <a:endParaRPr lang="ko-KR" altLang="en-US" sz="1400" dirty="0">
                            <a:solidFill>
                              <a:schemeClr val="tx1"/>
                            </a:solidFill>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noFill/>
                      </a:tcPr>
                    </a:tc>
                    <a:tc>
                      <a:txBody>
                        <a:bodyPr/>
                        <a:lstStyle/>
                        <a:p>
                          <a:pPr algn="ctr" latinLnBrk="1"/>
                          <a:r>
                            <a:rPr lang="en-US" altLang="ko-KR" sz="1400" dirty="0">
                              <a:solidFill>
                                <a:schemeClr val="tx1"/>
                              </a:solidFill>
                            </a:rPr>
                            <a:t>Distance measurement</a:t>
                          </a:r>
                          <a:endParaRPr lang="ko-KR" altLang="en-US" sz="1400" dirty="0">
                            <a:solidFill>
                              <a:schemeClr val="tx1"/>
                            </a:solidFill>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70616213"/>
                      </a:ext>
                    </a:extLst>
                  </a:tr>
                  <a:tr h="575889">
                    <a:tc>
                      <a:txBody>
                        <a:bodyPr/>
                        <a:lstStyle/>
                        <a:p>
                          <a:pPr algn="ctr" latinLnBrk="1"/>
                          <a:r>
                            <a:rPr lang="en-US" altLang="ko-KR" sz="1600" b="1" dirty="0">
                              <a:solidFill>
                                <a:schemeClr val="tx1"/>
                              </a:solidFill>
                            </a:rPr>
                            <a:t>Model</a:t>
                          </a:r>
                          <a:endParaRPr lang="ko-KR" altLang="en-US" sz="1600" b="1" dirty="0">
                            <a:solidFill>
                              <a:schemeClr val="tx1"/>
                            </a:solidFill>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2">
                            <a:lumMod val="90000"/>
                          </a:schemeClr>
                        </a:solidFill>
                      </a:tcPr>
                    </a:tc>
                    <a:tc>
                      <a:txBody>
                        <a:bodyPr/>
                        <a:lstStyle/>
                        <a:p>
                          <a:pPr algn="ctr" latinLnBrk="1"/>
                          <a:r>
                            <a:rPr lang="en-US" altLang="ko-KR" sz="1400" dirty="0">
                              <a:solidFill>
                                <a:schemeClr val="tx1"/>
                              </a:solidFill>
                            </a:rPr>
                            <a:t>Logitech BRIO 4K webcam</a:t>
                          </a:r>
                          <a:endParaRPr lang="ko-KR" altLang="en-US" sz="1400" dirty="0">
                            <a:solidFill>
                              <a:schemeClr val="tx1"/>
                            </a:solidFill>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noFill/>
                      </a:tcPr>
                    </a:tc>
                    <a:tc>
                      <a:txBody>
                        <a:bodyPr/>
                        <a:lstStyle/>
                        <a:p>
                          <a:pPr algn="ctr" latinLnBrk="1"/>
                          <a:r>
                            <a:rPr lang="en-US" altLang="ko-KR" sz="1400" dirty="0">
                              <a:solidFill>
                                <a:schemeClr val="tx1"/>
                              </a:solidFill>
                            </a:rPr>
                            <a:t>SICK 2D lidar</a:t>
                          </a:r>
                          <a:endParaRPr lang="ko-KR" altLang="en-US" sz="1400" dirty="0">
                            <a:solidFill>
                              <a:schemeClr val="tx1"/>
                            </a:solidFill>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98891261"/>
                      </a:ext>
                    </a:extLst>
                  </a:tr>
                  <a:tr h="575889">
                    <a:tc>
                      <a:txBody>
                        <a:bodyPr/>
                        <a:lstStyle/>
                        <a:p>
                          <a:pPr algn="ctr" latinLnBrk="1"/>
                          <a:r>
                            <a:rPr lang="en-US" altLang="ko-KR" sz="1600" b="1" dirty="0">
                              <a:solidFill>
                                <a:schemeClr val="tx1"/>
                              </a:solidFill>
                            </a:rPr>
                            <a:t>Performance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2">
                            <a:lumMod val="90000"/>
                          </a:schemeClr>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400" b="0" i="1" smtClean="0">
                                    <a:solidFill>
                                      <a:schemeClr val="tx1"/>
                                    </a:solidFill>
                                    <a:latin typeface="Cambria Math" panose="02040503050406030204" pitchFamily="18" charset="0"/>
                                  </a:rPr>
                                  <m:t>40 ~ 50 [</m:t>
                                </m:r>
                                <m:r>
                                  <a:rPr lang="en-US" altLang="ko-KR" sz="1400" b="0" i="1" smtClean="0">
                                    <a:solidFill>
                                      <a:schemeClr val="tx1"/>
                                    </a:solidFill>
                                    <a:latin typeface="Cambria Math" panose="02040503050406030204" pitchFamily="18" charset="0"/>
                                  </a:rPr>
                                  <m:t>𝐹𝑃𝑆</m:t>
                                </m:r>
                                <m:r>
                                  <a:rPr lang="en-US" altLang="ko-KR" sz="1400" b="0" i="1" smtClean="0">
                                    <a:solidFill>
                                      <a:schemeClr val="tx1"/>
                                    </a:solidFill>
                                    <a:latin typeface="Cambria Math" panose="02040503050406030204" pitchFamily="18" charset="0"/>
                                  </a:rPr>
                                  <m:t>]</m:t>
                                </m:r>
                              </m:oMath>
                            </m:oMathPara>
                          </a14:m>
                          <a:endParaRPr lang="ko-KR" altLang="en-US" sz="1400" dirty="0">
                            <a:solidFill>
                              <a:schemeClr val="tx1"/>
                            </a:solidFill>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noFill/>
                      </a:tcPr>
                    </a:tc>
                    <a:tc>
                      <a:txBody>
                        <a:bodyPr/>
                        <a:lstStyle/>
                        <a:p>
                          <a:pPr algn="ctr" latinLnBrk="1"/>
                          <a14:m>
                            <m:oMath xmlns:m="http://schemas.openxmlformats.org/officeDocument/2006/math">
                              <m:r>
                                <a:rPr lang="en-US" altLang="ko-KR" sz="1400" b="0" i="1" smtClean="0">
                                  <a:solidFill>
                                    <a:schemeClr val="tx1"/>
                                  </a:solidFill>
                                  <a:latin typeface="Cambria Math" panose="02040503050406030204" pitchFamily="18" charset="0"/>
                                </a:rPr>
                                <m:t>50 </m:t>
                              </m:r>
                              <m:d>
                                <m:dPr>
                                  <m:begChr m:val="["/>
                                  <m:endChr m:val="]"/>
                                  <m:ctrlPr>
                                    <a:rPr lang="en-US" altLang="ko-KR" sz="1400" b="0" i="1" smtClean="0">
                                      <a:solidFill>
                                        <a:schemeClr val="tx1"/>
                                      </a:solidFill>
                                      <a:latin typeface="Cambria Math" panose="02040503050406030204" pitchFamily="18" charset="0"/>
                                    </a:rPr>
                                  </m:ctrlPr>
                                </m:dPr>
                                <m:e>
                                  <m:r>
                                    <a:rPr lang="en-US" altLang="ko-KR" sz="1400" b="0" i="1" smtClean="0">
                                      <a:solidFill>
                                        <a:schemeClr val="tx1"/>
                                      </a:solidFill>
                                      <a:latin typeface="Cambria Math" panose="02040503050406030204" pitchFamily="18" charset="0"/>
                                    </a:rPr>
                                    <m:t>𝐻𝑧</m:t>
                                  </m:r>
                                </m:e>
                              </m:d>
                            </m:oMath>
                          </a14:m>
                          <a:r>
                            <a:rPr lang="ko-KR" altLang="en-US" sz="1400" dirty="0">
                              <a:solidFill>
                                <a:schemeClr val="tx1"/>
                              </a:solidFill>
                            </a:rPr>
                            <a:t> </a:t>
                          </a:r>
                          <a:r>
                            <a:rPr lang="en-US" altLang="ko-KR" sz="1400" dirty="0">
                              <a:solidFill>
                                <a:schemeClr val="tx1"/>
                              </a:solidFill>
                            </a:rPr>
                            <a:t>sampling frequency</a:t>
                          </a:r>
                          <a:endParaRPr lang="ko-KR" altLang="en-US" sz="1400" dirty="0">
                            <a:solidFill>
                              <a:schemeClr val="tx1"/>
                            </a:solidFill>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12233141"/>
                      </a:ext>
                    </a:extLst>
                  </a:tr>
                </a:tbl>
              </a:graphicData>
            </a:graphic>
          </p:graphicFrame>
        </mc:Choice>
        <mc:Fallback xmlns="">
          <p:graphicFrame>
            <p:nvGraphicFramePr>
              <p:cNvPr id="9" name="표 9">
                <a:extLst>
                  <a:ext uri="{FF2B5EF4-FFF2-40B4-BE49-F238E27FC236}">
                    <a16:creationId xmlns:a16="http://schemas.microsoft.com/office/drawing/2014/main" id="{78FA5208-4554-1B4A-1470-B8CE6205B973}"/>
                  </a:ext>
                </a:extLst>
              </p:cNvPr>
              <p:cNvGraphicFramePr>
                <a:graphicFrameLocks noGrp="1"/>
              </p:cNvGraphicFramePr>
              <p:nvPr>
                <p:extLst>
                  <p:ext uri="{D42A27DB-BD31-4B8C-83A1-F6EECF244321}">
                    <p14:modId xmlns:p14="http://schemas.microsoft.com/office/powerpoint/2010/main" val="888821377"/>
                  </p:ext>
                </p:extLst>
              </p:nvPr>
            </p:nvGraphicFramePr>
            <p:xfrm>
              <a:off x="4977854" y="1650133"/>
              <a:ext cx="6791401" cy="2303556"/>
            </p:xfrm>
            <a:graphic>
              <a:graphicData uri="http://schemas.openxmlformats.org/drawingml/2006/table">
                <a:tbl>
                  <a:tblPr firstRow="1" bandRow="1">
                    <a:tableStyleId>{5C22544A-7EE6-4342-B048-85BDC9FD1C3A}</a:tableStyleId>
                  </a:tblPr>
                  <a:tblGrid>
                    <a:gridCol w="1570992">
                      <a:extLst>
                        <a:ext uri="{9D8B030D-6E8A-4147-A177-3AD203B41FA5}">
                          <a16:colId xmlns:a16="http://schemas.microsoft.com/office/drawing/2014/main" val="3477182788"/>
                        </a:ext>
                      </a:extLst>
                    </a:gridCol>
                    <a:gridCol w="2569028">
                      <a:extLst>
                        <a:ext uri="{9D8B030D-6E8A-4147-A177-3AD203B41FA5}">
                          <a16:colId xmlns:a16="http://schemas.microsoft.com/office/drawing/2014/main" val="2932999249"/>
                        </a:ext>
                      </a:extLst>
                    </a:gridCol>
                    <a:gridCol w="2651381">
                      <a:extLst>
                        <a:ext uri="{9D8B030D-6E8A-4147-A177-3AD203B41FA5}">
                          <a16:colId xmlns:a16="http://schemas.microsoft.com/office/drawing/2014/main" val="3012523298"/>
                        </a:ext>
                      </a:extLst>
                    </a:gridCol>
                  </a:tblGrid>
                  <a:tr h="575889">
                    <a:tc>
                      <a:txBody>
                        <a:bodyPr/>
                        <a:lstStyle/>
                        <a:p>
                          <a:pPr algn="ctr" latinLnBrk="1"/>
                          <a:endParaRPr lang="ko-KR" altLang="en-US" sz="1600" b="0" dirty="0">
                            <a:solidFill>
                              <a:schemeClr val="tx1"/>
                            </a:solidFill>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2">
                            <a:lumMod val="90000"/>
                          </a:schemeClr>
                        </a:solidFill>
                      </a:tcPr>
                    </a:tc>
                    <a:tc>
                      <a:txBody>
                        <a:bodyPr/>
                        <a:lstStyle/>
                        <a:p>
                          <a:pPr algn="ctr" latinLnBrk="1"/>
                          <a:r>
                            <a:rPr lang="en-US" altLang="ko-KR" sz="1600" b="1" dirty="0">
                              <a:solidFill>
                                <a:schemeClr val="tx1"/>
                              </a:solidFill>
                            </a:rPr>
                            <a:t>Camera sensor</a:t>
                          </a:r>
                          <a:endParaRPr lang="ko-KR" altLang="en-US" sz="1600" b="1" dirty="0">
                            <a:solidFill>
                              <a:schemeClr val="tx1"/>
                            </a:solidFill>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2">
                            <a:lumMod val="90000"/>
                          </a:schemeClr>
                        </a:solidFill>
                      </a:tcPr>
                    </a:tc>
                    <a:tc>
                      <a:txBody>
                        <a:bodyPr/>
                        <a:lstStyle/>
                        <a:p>
                          <a:pPr algn="ctr" latinLnBrk="1"/>
                          <a:r>
                            <a:rPr lang="en-US" altLang="ko-KR" sz="1600" b="1" dirty="0">
                              <a:solidFill>
                                <a:schemeClr val="tx1"/>
                              </a:solidFill>
                            </a:rPr>
                            <a:t>2D Lidar sensor</a:t>
                          </a:r>
                          <a:endParaRPr lang="ko-KR" altLang="en-US" sz="1600" b="1" dirty="0">
                            <a:solidFill>
                              <a:schemeClr val="tx1"/>
                            </a:solidFill>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62010351"/>
                      </a:ext>
                    </a:extLst>
                  </a:tr>
                  <a:tr h="575889">
                    <a:tc>
                      <a:txBody>
                        <a:bodyPr/>
                        <a:lstStyle/>
                        <a:p>
                          <a:pPr algn="ctr" latinLnBrk="1"/>
                          <a:r>
                            <a:rPr lang="en-US" altLang="ko-KR" sz="1600" b="1" dirty="0">
                              <a:solidFill>
                                <a:schemeClr val="tx1"/>
                              </a:solidFill>
                            </a:rPr>
                            <a:t>Usage</a:t>
                          </a:r>
                          <a:endParaRPr lang="ko-KR" altLang="en-US" sz="1600" b="1" dirty="0">
                            <a:solidFill>
                              <a:schemeClr val="tx1"/>
                            </a:solidFill>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2">
                            <a:lumMod val="90000"/>
                          </a:schemeClr>
                        </a:solidFill>
                      </a:tcPr>
                    </a:tc>
                    <a:tc>
                      <a:txBody>
                        <a:bodyPr/>
                        <a:lstStyle/>
                        <a:p>
                          <a:pPr algn="ctr" latinLnBrk="1"/>
                          <a:r>
                            <a:rPr lang="en-US" altLang="ko-KR" sz="1400" dirty="0">
                              <a:solidFill>
                                <a:schemeClr val="tx1"/>
                              </a:solidFill>
                            </a:rPr>
                            <a:t>Deep-learning based object detection</a:t>
                          </a:r>
                          <a:endParaRPr lang="ko-KR" altLang="en-US" sz="1400" dirty="0">
                            <a:solidFill>
                              <a:schemeClr val="tx1"/>
                            </a:solidFill>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noFill/>
                      </a:tcPr>
                    </a:tc>
                    <a:tc>
                      <a:txBody>
                        <a:bodyPr/>
                        <a:lstStyle/>
                        <a:p>
                          <a:pPr algn="ctr" latinLnBrk="1"/>
                          <a:r>
                            <a:rPr lang="en-US" altLang="ko-KR" sz="1400" dirty="0">
                              <a:solidFill>
                                <a:schemeClr val="tx1"/>
                              </a:solidFill>
                            </a:rPr>
                            <a:t>Distance measurement</a:t>
                          </a:r>
                          <a:endParaRPr lang="ko-KR" altLang="en-US" sz="1400" dirty="0">
                            <a:solidFill>
                              <a:schemeClr val="tx1"/>
                            </a:solidFill>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70616213"/>
                      </a:ext>
                    </a:extLst>
                  </a:tr>
                  <a:tr h="575889">
                    <a:tc>
                      <a:txBody>
                        <a:bodyPr/>
                        <a:lstStyle/>
                        <a:p>
                          <a:pPr algn="ctr" latinLnBrk="1"/>
                          <a:r>
                            <a:rPr lang="en-US" altLang="ko-KR" sz="1600" b="1" dirty="0">
                              <a:solidFill>
                                <a:schemeClr val="tx1"/>
                              </a:solidFill>
                            </a:rPr>
                            <a:t>Model</a:t>
                          </a:r>
                          <a:endParaRPr lang="ko-KR" altLang="en-US" sz="1600" b="1" dirty="0">
                            <a:solidFill>
                              <a:schemeClr val="tx1"/>
                            </a:solidFill>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2">
                            <a:lumMod val="90000"/>
                          </a:schemeClr>
                        </a:solidFill>
                      </a:tcPr>
                    </a:tc>
                    <a:tc>
                      <a:txBody>
                        <a:bodyPr/>
                        <a:lstStyle/>
                        <a:p>
                          <a:pPr algn="ctr" latinLnBrk="1"/>
                          <a:r>
                            <a:rPr lang="en-US" altLang="ko-KR" sz="1400" dirty="0">
                              <a:solidFill>
                                <a:schemeClr val="tx1"/>
                              </a:solidFill>
                            </a:rPr>
                            <a:t>Logitech BRIO 4K webcam</a:t>
                          </a:r>
                          <a:endParaRPr lang="ko-KR" altLang="en-US" sz="1400" dirty="0">
                            <a:solidFill>
                              <a:schemeClr val="tx1"/>
                            </a:solidFill>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noFill/>
                      </a:tcPr>
                    </a:tc>
                    <a:tc>
                      <a:txBody>
                        <a:bodyPr/>
                        <a:lstStyle/>
                        <a:p>
                          <a:pPr algn="ctr" latinLnBrk="1"/>
                          <a:r>
                            <a:rPr lang="en-US" altLang="ko-KR" sz="1400" dirty="0">
                              <a:solidFill>
                                <a:schemeClr val="tx1"/>
                              </a:solidFill>
                            </a:rPr>
                            <a:t>SICK 2D lidar</a:t>
                          </a:r>
                          <a:endParaRPr lang="ko-KR" altLang="en-US" sz="1400" dirty="0">
                            <a:solidFill>
                              <a:schemeClr val="tx1"/>
                            </a:solidFill>
                          </a:endParaRP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98891261"/>
                      </a:ext>
                    </a:extLst>
                  </a:tr>
                  <a:tr h="575889">
                    <a:tc>
                      <a:txBody>
                        <a:bodyPr/>
                        <a:lstStyle/>
                        <a:p>
                          <a:pPr algn="ctr" latinLnBrk="1"/>
                          <a:r>
                            <a:rPr lang="en-US" altLang="ko-KR" sz="1600" b="1" dirty="0">
                              <a:solidFill>
                                <a:schemeClr val="tx1"/>
                              </a:solidFill>
                            </a:rPr>
                            <a:t>Performance</a:t>
                          </a: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solidFill>
                          <a:schemeClr val="bg2">
                            <a:lumMod val="90000"/>
                          </a:schemeClr>
                        </a:solidFill>
                      </a:tcPr>
                    </a:tc>
                    <a:tc>
                      <a:txBody>
                        <a:bodyPr/>
                        <a:lstStyle/>
                        <a:p>
                          <a:endParaRPr lang="ko-K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blipFill>
                          <a:blip r:embed="rId4"/>
                          <a:stretch>
                            <a:fillRect l="-61374" t="-300000" r="-103791" b="-3158"/>
                          </a:stretch>
                        </a:blipFill>
                      </a:tcPr>
                    </a:tc>
                    <a:tc>
                      <a:txBody>
                        <a:bodyPr/>
                        <a:lstStyle/>
                        <a:p>
                          <a:endParaRPr lang="ko-KR"/>
                        </a:p>
                      </a:txBody>
                      <a:tcPr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blipFill>
                          <a:blip r:embed="rId4"/>
                          <a:stretch>
                            <a:fillRect l="-156552" t="-300000" r="-690" b="-3158"/>
                          </a:stretch>
                        </a:blipFill>
                      </a:tcPr>
                    </a:tc>
                    <a:extLst>
                      <a:ext uri="{0D108BD9-81ED-4DB2-BD59-A6C34878D82A}">
                        <a16:rowId xmlns:a16="http://schemas.microsoft.com/office/drawing/2014/main" val="3112233141"/>
                      </a:ext>
                    </a:extLst>
                  </a:tr>
                </a:tbl>
              </a:graphicData>
            </a:graphic>
          </p:graphicFrame>
        </mc:Fallback>
      </mc:AlternateContent>
      <p:cxnSp>
        <p:nvCxnSpPr>
          <p:cNvPr id="13" name="직선 연결선 12">
            <a:extLst>
              <a:ext uri="{FF2B5EF4-FFF2-40B4-BE49-F238E27FC236}">
                <a16:creationId xmlns:a16="http://schemas.microsoft.com/office/drawing/2014/main" id="{B88CB35E-34EA-DD1B-5E1A-8A70B21BA456}"/>
              </a:ext>
            </a:extLst>
          </p:cNvPr>
          <p:cNvCxnSpPr/>
          <p:nvPr/>
        </p:nvCxnSpPr>
        <p:spPr>
          <a:xfrm>
            <a:off x="263781" y="4136571"/>
            <a:ext cx="1164954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DA80655-6B4A-F64E-C799-FC180073F5E2}"/>
              </a:ext>
            </a:extLst>
          </p:cNvPr>
          <p:cNvSpPr txBox="1"/>
          <p:nvPr/>
        </p:nvSpPr>
        <p:spPr>
          <a:xfrm>
            <a:off x="422745" y="4045269"/>
            <a:ext cx="6836229" cy="568745"/>
          </a:xfrm>
          <a:prstGeom prst="rect">
            <a:avLst/>
          </a:prstGeom>
          <a:noFill/>
        </p:spPr>
        <p:txBody>
          <a:bodyPr wrap="square" rtlCol="0">
            <a:spAutoFit/>
          </a:bodyPr>
          <a:lstStyle/>
          <a:p>
            <a:pPr>
              <a:lnSpc>
                <a:spcPct val="200000"/>
              </a:lnSpc>
            </a:pPr>
            <a:r>
              <a:rPr lang="en-US" altLang="ko-KR" dirty="0"/>
              <a:t>* 2D Lidar sensor</a:t>
            </a:r>
          </a:p>
        </p:txBody>
      </p:sp>
      <p:pic>
        <p:nvPicPr>
          <p:cNvPr id="16" name="그림 15">
            <a:extLst>
              <a:ext uri="{FF2B5EF4-FFF2-40B4-BE49-F238E27FC236}">
                <a16:creationId xmlns:a16="http://schemas.microsoft.com/office/drawing/2014/main" id="{C00B3FF2-7CF9-069F-F230-B88B57B085D0}"/>
              </a:ext>
            </a:extLst>
          </p:cNvPr>
          <p:cNvPicPr>
            <a:picLocks noChangeAspect="1"/>
          </p:cNvPicPr>
          <p:nvPr/>
        </p:nvPicPr>
        <p:blipFill>
          <a:blip r:embed="rId5"/>
          <a:stretch>
            <a:fillRect/>
          </a:stretch>
        </p:blipFill>
        <p:spPr>
          <a:xfrm>
            <a:off x="729592" y="4614014"/>
            <a:ext cx="1417071" cy="1882580"/>
          </a:xfrm>
          <a:prstGeom prst="rect">
            <a:avLst/>
          </a:prstGeom>
        </p:spPr>
      </p:pic>
      <p:sp>
        <p:nvSpPr>
          <p:cNvPr id="17" name="TextBox 16">
            <a:extLst>
              <a:ext uri="{FF2B5EF4-FFF2-40B4-BE49-F238E27FC236}">
                <a16:creationId xmlns:a16="http://schemas.microsoft.com/office/drawing/2014/main" id="{AAE1B8F8-3000-E608-96E9-A6AD362E4061}"/>
              </a:ext>
            </a:extLst>
          </p:cNvPr>
          <p:cNvSpPr txBox="1"/>
          <p:nvPr/>
        </p:nvSpPr>
        <p:spPr>
          <a:xfrm>
            <a:off x="2453510" y="4614014"/>
            <a:ext cx="9520776" cy="223073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ko-KR" dirty="0"/>
              <a:t>TOF system </a:t>
            </a:r>
          </a:p>
          <a:p>
            <a:pPr marL="285750" indent="-285750">
              <a:lnSpc>
                <a:spcPct val="200000"/>
              </a:lnSpc>
              <a:buFont typeface="Arial" panose="020B0604020202020204" pitchFamily="34" charset="0"/>
              <a:buChar char="•"/>
            </a:pPr>
            <a:r>
              <a:rPr lang="en-US" altLang="ko-KR" dirty="0"/>
              <a:t>Measure the time of flight for the laser to reflect off an object and return </a:t>
            </a:r>
            <a:r>
              <a:rPr lang="en-US" altLang="ko-KR" dirty="0">
                <a:sym typeface="Wingdings" panose="05000000000000000000" pitchFamily="2" charset="2"/>
              </a:rPr>
              <a:t> Calculate distance</a:t>
            </a:r>
            <a:r>
              <a:rPr lang="en-US" altLang="ko-KR" dirty="0"/>
              <a:t> </a:t>
            </a:r>
          </a:p>
          <a:p>
            <a:pPr marL="285750" indent="-285750">
              <a:lnSpc>
                <a:spcPct val="200000"/>
              </a:lnSpc>
              <a:buFont typeface="Arial" panose="020B0604020202020204" pitchFamily="34" charset="0"/>
              <a:buChar char="•"/>
            </a:pPr>
            <a:r>
              <a:rPr lang="en-US" altLang="ko-KR" dirty="0"/>
              <a:t>2D : Only one vertical channel</a:t>
            </a:r>
          </a:p>
          <a:p>
            <a:pPr marL="285750" indent="-285750">
              <a:lnSpc>
                <a:spcPct val="200000"/>
              </a:lnSpc>
              <a:buFont typeface="Arial" panose="020B0604020202020204" pitchFamily="34" charset="0"/>
              <a:buChar char="•"/>
            </a:pPr>
            <a:endParaRPr lang="en-US" altLang="ko-KR" dirty="0"/>
          </a:p>
        </p:txBody>
      </p:sp>
    </p:spTree>
    <p:extLst>
      <p:ext uri="{BB962C8B-B14F-4D97-AF65-F5344CB8AC3E}">
        <p14:creationId xmlns:p14="http://schemas.microsoft.com/office/powerpoint/2010/main" val="3716402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5407F12B-6DAB-01B1-5D7B-72E43BBCEA6C}"/>
              </a:ext>
            </a:extLst>
          </p:cNvPr>
          <p:cNvSpPr>
            <a:spLocks noChangeArrowheads="1"/>
          </p:cNvSpPr>
          <p:nvPr/>
        </p:nvSpPr>
        <p:spPr bwMode="auto">
          <a:xfrm>
            <a:off x="272589" y="929517"/>
            <a:ext cx="3943982"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Software part</a:t>
            </a:r>
          </a:p>
        </p:txBody>
      </p:sp>
      <p:cxnSp>
        <p:nvCxnSpPr>
          <p:cNvPr id="6" name="직선 연결선 5">
            <a:extLst>
              <a:ext uri="{FF2B5EF4-FFF2-40B4-BE49-F238E27FC236}">
                <a16:creationId xmlns:a16="http://schemas.microsoft.com/office/drawing/2014/main" id="{FF560B5F-95E5-3D1B-75E8-8222AAB4FDF8}"/>
              </a:ext>
            </a:extLst>
          </p:cNvPr>
          <p:cNvCxnSpPr>
            <a:cxnSpLocks/>
          </p:cNvCxnSpPr>
          <p:nvPr/>
        </p:nvCxnSpPr>
        <p:spPr>
          <a:xfrm>
            <a:off x="5599611" y="1802674"/>
            <a:ext cx="0" cy="495517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B5FB633-40E7-C35F-9C26-08FD702E8DD1}"/>
              </a:ext>
            </a:extLst>
          </p:cNvPr>
          <p:cNvSpPr txBox="1"/>
          <p:nvPr/>
        </p:nvSpPr>
        <p:spPr>
          <a:xfrm>
            <a:off x="1898470" y="1532220"/>
            <a:ext cx="2159726" cy="400110"/>
          </a:xfrm>
          <a:prstGeom prst="rect">
            <a:avLst/>
          </a:prstGeom>
          <a:noFill/>
        </p:spPr>
        <p:txBody>
          <a:bodyPr wrap="square" rtlCol="0">
            <a:spAutoFit/>
          </a:bodyPr>
          <a:lstStyle/>
          <a:p>
            <a:r>
              <a:rPr lang="en-US" altLang="ko-KR" sz="2000" u="sng" dirty="0"/>
              <a:t>Deep learning part</a:t>
            </a:r>
            <a:endParaRPr lang="ko-KR" altLang="en-US" sz="2000" u="sng" dirty="0"/>
          </a:p>
        </p:txBody>
      </p:sp>
      <p:sp>
        <p:nvSpPr>
          <p:cNvPr id="10" name="TextBox 9">
            <a:extLst>
              <a:ext uri="{FF2B5EF4-FFF2-40B4-BE49-F238E27FC236}">
                <a16:creationId xmlns:a16="http://schemas.microsoft.com/office/drawing/2014/main" id="{CF06BD2F-5A1E-45E1-30AB-5AB920A9DF38}"/>
              </a:ext>
            </a:extLst>
          </p:cNvPr>
          <p:cNvSpPr txBox="1"/>
          <p:nvPr/>
        </p:nvSpPr>
        <p:spPr>
          <a:xfrm>
            <a:off x="7694023" y="1531977"/>
            <a:ext cx="2965265" cy="400110"/>
          </a:xfrm>
          <a:prstGeom prst="rect">
            <a:avLst/>
          </a:prstGeom>
          <a:noFill/>
        </p:spPr>
        <p:txBody>
          <a:bodyPr wrap="square" rtlCol="0">
            <a:spAutoFit/>
          </a:bodyPr>
          <a:lstStyle/>
          <a:p>
            <a:r>
              <a:rPr lang="en-US" altLang="ko-KR" sz="2000" u="sng" dirty="0"/>
              <a:t>Image processing part</a:t>
            </a:r>
            <a:endParaRPr lang="ko-KR" altLang="en-US" sz="2000" u="sng" dirty="0"/>
          </a:p>
        </p:txBody>
      </p:sp>
      <p:pic>
        <p:nvPicPr>
          <p:cNvPr id="2050" name="Picture 2" descr="YOLOv8 Ultralytics: State-of-the-Art YOLO Models">
            <a:extLst>
              <a:ext uri="{FF2B5EF4-FFF2-40B4-BE49-F238E27FC236}">
                <a16:creationId xmlns:a16="http://schemas.microsoft.com/office/drawing/2014/main" id="{5496062E-0D9D-78B9-C8F0-1F75200E8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61" y="2046903"/>
            <a:ext cx="4900308" cy="292786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B9B0E39-982B-C8DB-9EB1-CBDBB5A34B66}"/>
                  </a:ext>
                </a:extLst>
              </p:cNvPr>
              <p:cNvSpPr txBox="1"/>
              <p:nvPr/>
            </p:nvSpPr>
            <p:spPr>
              <a:xfrm>
                <a:off x="350961" y="4974770"/>
                <a:ext cx="5126725" cy="1711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YOLO V8 with</a:t>
                </a:r>
                <a:r>
                  <a:rPr lang="ko-KR" altLang="en-US" dirty="0"/>
                  <a:t> </a:t>
                </a:r>
                <a:r>
                  <a:rPr lang="en-US" altLang="ko-KR" dirty="0" err="1"/>
                  <a:t>TensorRT</a:t>
                </a:r>
                <a:r>
                  <a:rPr lang="en-US" altLang="ko-KR" dirty="0"/>
                  <a:t> &amp; </a:t>
                </a:r>
                <a:r>
                  <a:rPr lang="en-US" altLang="ko-KR" dirty="0" err="1"/>
                  <a:t>Opencv</a:t>
                </a:r>
                <a:r>
                  <a:rPr lang="en-US" altLang="ko-KR" dirty="0"/>
                  <a:t> </a:t>
                </a:r>
                <a:r>
                  <a:rPr lang="en-US" altLang="ko-KR" dirty="0" err="1"/>
                  <a:t>gpu</a:t>
                </a:r>
                <a:endParaRPr lang="en-US" altLang="ko-KR" dirty="0"/>
              </a:p>
              <a:p>
                <a:pPr marL="285750" indent="-285750">
                  <a:lnSpc>
                    <a:spcPct val="150000"/>
                  </a:lnSpc>
                  <a:buFont typeface="Arial" panose="020B0604020202020204" pitchFamily="34" charset="0"/>
                  <a:buChar char="•"/>
                </a:pPr>
                <a14:m>
                  <m:oMath xmlns:m="http://schemas.openxmlformats.org/officeDocument/2006/math">
                    <m:r>
                      <a:rPr lang="en-US" altLang="ko-KR" i="1">
                        <a:latin typeface="Cambria Math" panose="02040503050406030204" pitchFamily="18" charset="0"/>
                      </a:rPr>
                      <m:t>1</m:t>
                    </m:r>
                    <m:r>
                      <a:rPr lang="en-US" altLang="ko-KR" b="0" i="1" smtClean="0">
                        <a:latin typeface="Cambria Math" panose="02040503050406030204" pitchFamily="18" charset="0"/>
                      </a:rPr>
                      <m:t>0 ~ 25 [</m:t>
                    </m:r>
                    <m:r>
                      <a:rPr lang="en-US" altLang="ko-KR" b="0" i="1" smtClean="0">
                        <a:latin typeface="Cambria Math" panose="02040503050406030204" pitchFamily="18" charset="0"/>
                      </a:rPr>
                      <m:t>𝑚𝑠</m:t>
                    </m:r>
                    <m:r>
                      <a:rPr lang="en-US" altLang="ko-KR" b="0" i="1" smtClean="0">
                        <a:latin typeface="Cambria Math" panose="02040503050406030204" pitchFamily="18" charset="0"/>
                      </a:rPr>
                      <m:t>]</m:t>
                    </m:r>
                  </m:oMath>
                </a14:m>
                <a:endParaRPr lang="en-US" altLang="ko-KR" dirty="0"/>
              </a:p>
              <a:p>
                <a:pPr marL="285750" indent="-285750">
                  <a:lnSpc>
                    <a:spcPct val="150000"/>
                  </a:lnSpc>
                  <a:buFont typeface="Arial" panose="020B0604020202020204" pitchFamily="34" charset="0"/>
                  <a:buChar char="•"/>
                </a:pPr>
                <a:r>
                  <a:rPr lang="en-US" altLang="ko-KR" dirty="0"/>
                  <a:t>Faster and accurate than YOLO V5</a:t>
                </a:r>
              </a:p>
              <a:p>
                <a:pPr>
                  <a:lnSpc>
                    <a:spcPct val="150000"/>
                  </a:lnSpc>
                </a:pPr>
                <a:endParaRPr lang="ko-KR" altLang="en-US" dirty="0"/>
              </a:p>
            </p:txBody>
          </p:sp>
        </mc:Choice>
        <mc:Fallback xmlns="">
          <p:sp>
            <p:nvSpPr>
              <p:cNvPr id="12" name="TextBox 11">
                <a:extLst>
                  <a:ext uri="{FF2B5EF4-FFF2-40B4-BE49-F238E27FC236}">
                    <a16:creationId xmlns:a16="http://schemas.microsoft.com/office/drawing/2014/main" id="{5B9B0E39-982B-C8DB-9EB1-CBDBB5A34B66}"/>
                  </a:ext>
                </a:extLst>
              </p:cNvPr>
              <p:cNvSpPr txBox="1">
                <a:spLocks noRot="1" noChangeAspect="1" noMove="1" noResize="1" noEditPoints="1" noAdjustHandles="1" noChangeArrowheads="1" noChangeShapeType="1" noTextEdit="1"/>
              </p:cNvSpPr>
              <p:nvPr/>
            </p:nvSpPr>
            <p:spPr>
              <a:xfrm>
                <a:off x="350961" y="4974770"/>
                <a:ext cx="5126725" cy="1711366"/>
              </a:xfrm>
              <a:prstGeom prst="rect">
                <a:avLst/>
              </a:prstGeom>
              <a:blipFill>
                <a:blip r:embed="rId4"/>
                <a:stretch>
                  <a:fillRect l="-832"/>
                </a:stretch>
              </a:blipFill>
            </p:spPr>
            <p:txBody>
              <a:bodyPr/>
              <a:lstStyle/>
              <a:p>
                <a:r>
                  <a:rPr lang="ko-KR" altLang="en-US">
                    <a:noFill/>
                  </a:rPr>
                  <a:t> </a:t>
                </a:r>
              </a:p>
            </p:txBody>
          </p:sp>
        </mc:Fallback>
      </mc:AlternateContent>
      <p:pic>
        <p:nvPicPr>
          <p:cNvPr id="13" name="그림 12">
            <a:extLst>
              <a:ext uri="{FF2B5EF4-FFF2-40B4-BE49-F238E27FC236}">
                <a16:creationId xmlns:a16="http://schemas.microsoft.com/office/drawing/2014/main" id="{DBE0B5CA-F0D3-4AC0-497B-744D6EB62508}"/>
              </a:ext>
            </a:extLst>
          </p:cNvPr>
          <p:cNvPicPr>
            <a:picLocks noChangeAspect="1"/>
          </p:cNvPicPr>
          <p:nvPr/>
        </p:nvPicPr>
        <p:blipFill>
          <a:blip r:embed="rId5"/>
          <a:stretch>
            <a:fillRect/>
          </a:stretch>
        </p:blipFill>
        <p:spPr>
          <a:xfrm>
            <a:off x="5721537" y="2192117"/>
            <a:ext cx="3300441" cy="2473766"/>
          </a:xfrm>
          <a:prstGeom prst="rect">
            <a:avLst/>
          </a:prstGeom>
        </p:spPr>
      </p:pic>
      <p:pic>
        <p:nvPicPr>
          <p:cNvPr id="18" name="그림 17">
            <a:extLst>
              <a:ext uri="{FF2B5EF4-FFF2-40B4-BE49-F238E27FC236}">
                <a16:creationId xmlns:a16="http://schemas.microsoft.com/office/drawing/2014/main" id="{76C8E50D-9942-5BBE-7FA5-80863E3CEE10}"/>
              </a:ext>
            </a:extLst>
          </p:cNvPr>
          <p:cNvPicPr>
            <a:picLocks noChangeAspect="1"/>
          </p:cNvPicPr>
          <p:nvPr/>
        </p:nvPicPr>
        <p:blipFill>
          <a:blip r:embed="rId6"/>
          <a:stretch>
            <a:fillRect/>
          </a:stretch>
        </p:blipFill>
        <p:spPr>
          <a:xfrm>
            <a:off x="9054194" y="2646100"/>
            <a:ext cx="2865217" cy="1391630"/>
          </a:xfrm>
          <a:prstGeom prst="rect">
            <a:avLst/>
          </a:prstGeom>
        </p:spPr>
      </p:pic>
      <p:sp>
        <p:nvSpPr>
          <p:cNvPr id="19" name="TextBox 18">
            <a:extLst>
              <a:ext uri="{FF2B5EF4-FFF2-40B4-BE49-F238E27FC236}">
                <a16:creationId xmlns:a16="http://schemas.microsoft.com/office/drawing/2014/main" id="{441B06A2-62BE-5F14-7506-18BDFCE38559}"/>
              </a:ext>
            </a:extLst>
          </p:cNvPr>
          <p:cNvSpPr txBox="1"/>
          <p:nvPr/>
        </p:nvSpPr>
        <p:spPr>
          <a:xfrm>
            <a:off x="6096000" y="5049578"/>
            <a:ext cx="5521234"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Sensor calibration process</a:t>
            </a:r>
          </a:p>
          <a:p>
            <a:pPr marL="285750" indent="-285750">
              <a:lnSpc>
                <a:spcPct val="150000"/>
              </a:lnSpc>
              <a:buFont typeface="Arial" panose="020B0604020202020204" pitchFamily="34" charset="0"/>
              <a:buChar char="•"/>
            </a:pPr>
            <a:r>
              <a:rPr lang="en-US" altLang="ko-KR" dirty="0"/>
              <a:t>Project lidar data to pixel coordinate by calibration</a:t>
            </a:r>
            <a:endParaRPr lang="ko-KR" altLang="en-US" dirty="0"/>
          </a:p>
        </p:txBody>
      </p:sp>
      <p:sp>
        <p:nvSpPr>
          <p:cNvPr id="2" name="TextBox 1">
            <a:extLst>
              <a:ext uri="{FF2B5EF4-FFF2-40B4-BE49-F238E27FC236}">
                <a16:creationId xmlns:a16="http://schemas.microsoft.com/office/drawing/2014/main" id="{7443B583-579F-A560-077A-2BC984AE50C5}"/>
              </a:ext>
            </a:extLst>
          </p:cNvPr>
          <p:cNvSpPr txBox="1"/>
          <p:nvPr/>
        </p:nvSpPr>
        <p:spPr>
          <a:xfrm>
            <a:off x="272589" y="214562"/>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Requirements</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spTree>
    <p:extLst>
      <p:ext uri="{BB962C8B-B14F-4D97-AF65-F5344CB8AC3E}">
        <p14:creationId xmlns:p14="http://schemas.microsoft.com/office/powerpoint/2010/main" val="3188974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C7C00E-55E6-AF96-5AA1-B2B0F671AB61}"/>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mn-ea"/>
                <a:cs typeface="함초롬바탕" panose="02030604000101010101" pitchFamily="18" charset="-127"/>
              </a:rPr>
              <a:t>▣ </a:t>
            </a:r>
            <a:r>
              <a:rPr lang="en-US" altLang="ko-KR" sz="2400" dirty="0">
                <a:solidFill>
                  <a:prstClr val="black"/>
                </a:solidFill>
                <a:latin typeface="+mn-ea"/>
                <a:cs typeface="함초롬바탕" panose="02030604000101010101" pitchFamily="18" charset="-127"/>
              </a:rPr>
              <a:t>System overview</a:t>
            </a:r>
            <a:endParaRPr lang="ko-KR" altLang="en-US" sz="2400" dirty="0">
              <a:solidFill>
                <a:prstClr val="black"/>
              </a:solidFill>
              <a:latin typeface="+mn-ea"/>
              <a:cs typeface="함초롬바탕" panose="02030604000101010101" pitchFamily="18" charset="-127"/>
            </a:endParaRPr>
          </a:p>
        </p:txBody>
      </p:sp>
      <p:sp>
        <p:nvSpPr>
          <p:cNvPr id="7" name="AutoShape 2">
            <a:extLst>
              <a:ext uri="{FF2B5EF4-FFF2-40B4-BE49-F238E27FC236}">
                <a16:creationId xmlns:a16="http://schemas.microsoft.com/office/drawing/2014/main" id="{FA7FB217-2B92-0858-2AAC-4D6AEAE689A3}"/>
              </a:ext>
            </a:extLst>
          </p:cNvPr>
          <p:cNvSpPr>
            <a:spLocks noChangeArrowheads="1"/>
          </p:cNvSpPr>
          <p:nvPr/>
        </p:nvSpPr>
        <p:spPr bwMode="auto">
          <a:xfrm>
            <a:off x="422745" y="942802"/>
            <a:ext cx="3739680"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mn-ea"/>
                <a:cs typeface="함초롬바탕" panose="02030604000101010101" pitchFamily="18" charset="-127"/>
              </a:rPr>
              <a:t>Flow Chart</a:t>
            </a:r>
          </a:p>
        </p:txBody>
      </p:sp>
      <p:sp>
        <p:nvSpPr>
          <p:cNvPr id="8" name="화살표: 오각형 7">
            <a:extLst>
              <a:ext uri="{FF2B5EF4-FFF2-40B4-BE49-F238E27FC236}">
                <a16:creationId xmlns:a16="http://schemas.microsoft.com/office/drawing/2014/main" id="{A11372B6-8922-7A0B-40D4-DAEAC06E54A9}"/>
              </a:ext>
            </a:extLst>
          </p:cNvPr>
          <p:cNvSpPr/>
          <p:nvPr/>
        </p:nvSpPr>
        <p:spPr>
          <a:xfrm>
            <a:off x="422745" y="1860244"/>
            <a:ext cx="2573004" cy="1209675"/>
          </a:xfrm>
          <a:prstGeom prst="homePlat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Data</a:t>
            </a:r>
            <a:r>
              <a:rPr lang="ko-KR" altLang="en-US" b="1" dirty="0"/>
              <a:t> </a:t>
            </a:r>
            <a:r>
              <a:rPr lang="en-US" altLang="ko-KR" b="1" dirty="0"/>
              <a:t>Preparation</a:t>
            </a:r>
          </a:p>
          <a:p>
            <a:pPr algn="ctr"/>
            <a:r>
              <a:rPr lang="en-US" altLang="ko-KR" b="1" dirty="0"/>
              <a:t>&amp; Model</a:t>
            </a:r>
            <a:r>
              <a:rPr lang="ko-KR" altLang="en-US" b="1" dirty="0"/>
              <a:t> </a:t>
            </a:r>
            <a:r>
              <a:rPr lang="en-US" altLang="ko-KR" b="1" dirty="0"/>
              <a:t>training</a:t>
            </a:r>
            <a:endParaRPr lang="ko-KR" altLang="en-US" b="1" dirty="0"/>
          </a:p>
        </p:txBody>
      </p:sp>
      <p:sp>
        <p:nvSpPr>
          <p:cNvPr id="9" name="화살표: 갈매기형 수장 8">
            <a:extLst>
              <a:ext uri="{FF2B5EF4-FFF2-40B4-BE49-F238E27FC236}">
                <a16:creationId xmlns:a16="http://schemas.microsoft.com/office/drawing/2014/main" id="{139F1207-9D18-8C6F-3DBE-A423B828CD99}"/>
              </a:ext>
            </a:extLst>
          </p:cNvPr>
          <p:cNvSpPr/>
          <p:nvPr/>
        </p:nvSpPr>
        <p:spPr>
          <a:xfrm>
            <a:off x="3265614" y="1839831"/>
            <a:ext cx="2673632" cy="1209675"/>
          </a:xfrm>
          <a:prstGeom prst="chevron">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Sensor calibration</a:t>
            </a:r>
            <a:endParaRPr lang="ko-KR" altLang="en-US" b="1" dirty="0">
              <a:solidFill>
                <a:schemeClr val="bg1"/>
              </a:solidFill>
            </a:endParaRPr>
          </a:p>
        </p:txBody>
      </p:sp>
      <p:sp>
        <p:nvSpPr>
          <p:cNvPr id="10" name="TextBox 9">
            <a:extLst>
              <a:ext uri="{FF2B5EF4-FFF2-40B4-BE49-F238E27FC236}">
                <a16:creationId xmlns:a16="http://schemas.microsoft.com/office/drawing/2014/main" id="{6E1EF54E-DA1E-B230-94FC-2388C7D87FE3}"/>
              </a:ext>
            </a:extLst>
          </p:cNvPr>
          <p:cNvSpPr txBox="1"/>
          <p:nvPr/>
        </p:nvSpPr>
        <p:spPr>
          <a:xfrm>
            <a:off x="422745" y="3069918"/>
            <a:ext cx="2485918" cy="892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600" b="1" dirty="0"/>
              <a:t>Dataset</a:t>
            </a:r>
          </a:p>
          <a:p>
            <a:r>
              <a:rPr lang="en-US" altLang="ko-KR" sz="1400" dirty="0"/>
              <a:t>      - custom datasets for deep</a:t>
            </a:r>
          </a:p>
          <a:p>
            <a:r>
              <a:rPr lang="en-US" altLang="ko-KR" sz="1400" dirty="0"/>
              <a:t>        learning</a:t>
            </a:r>
          </a:p>
        </p:txBody>
      </p:sp>
      <p:sp>
        <p:nvSpPr>
          <p:cNvPr id="11" name="화살표: 갈매기형 수장 10">
            <a:extLst>
              <a:ext uri="{FF2B5EF4-FFF2-40B4-BE49-F238E27FC236}">
                <a16:creationId xmlns:a16="http://schemas.microsoft.com/office/drawing/2014/main" id="{B8AABB64-17A9-2605-26E7-C5778AC8F2CC}"/>
              </a:ext>
            </a:extLst>
          </p:cNvPr>
          <p:cNvSpPr/>
          <p:nvPr/>
        </p:nvSpPr>
        <p:spPr>
          <a:xfrm>
            <a:off x="6209111" y="1860243"/>
            <a:ext cx="2753790" cy="1209675"/>
          </a:xfrm>
          <a:prstGeom prst="chevron">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Calibration verification</a:t>
            </a:r>
          </a:p>
        </p:txBody>
      </p:sp>
      <p:sp>
        <p:nvSpPr>
          <p:cNvPr id="12" name="화살표: 갈매기형 수장 11">
            <a:extLst>
              <a:ext uri="{FF2B5EF4-FFF2-40B4-BE49-F238E27FC236}">
                <a16:creationId xmlns:a16="http://schemas.microsoft.com/office/drawing/2014/main" id="{D9FF1501-BCAD-44A1-7961-B1C0AE911227}"/>
              </a:ext>
            </a:extLst>
          </p:cNvPr>
          <p:cNvSpPr/>
          <p:nvPr/>
        </p:nvSpPr>
        <p:spPr>
          <a:xfrm>
            <a:off x="9152608" y="1860243"/>
            <a:ext cx="2821678" cy="1209675"/>
          </a:xfrm>
          <a:prstGeom prst="chevron">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Obstacle emergency braking system </a:t>
            </a:r>
            <a:endParaRPr lang="ko-KR" altLang="en-US" b="1" dirty="0">
              <a:solidFill>
                <a:schemeClr val="bg1"/>
              </a:solidFill>
            </a:endParaRPr>
          </a:p>
        </p:txBody>
      </p:sp>
      <p:sp>
        <p:nvSpPr>
          <p:cNvPr id="13" name="TextBox 12">
            <a:extLst>
              <a:ext uri="{FF2B5EF4-FFF2-40B4-BE49-F238E27FC236}">
                <a16:creationId xmlns:a16="http://schemas.microsoft.com/office/drawing/2014/main" id="{533B74C4-2CE8-0AC7-D414-1F98E6B5A056}"/>
              </a:ext>
            </a:extLst>
          </p:cNvPr>
          <p:cNvSpPr txBox="1"/>
          <p:nvPr/>
        </p:nvSpPr>
        <p:spPr>
          <a:xfrm>
            <a:off x="6209111" y="3152001"/>
            <a:ext cx="2753790" cy="830997"/>
          </a:xfrm>
          <a:prstGeom prst="rect">
            <a:avLst/>
          </a:prstGeom>
          <a:noFill/>
        </p:spPr>
        <p:txBody>
          <a:bodyPr wrap="square" rtlCol="0">
            <a:spAutoFit/>
          </a:bodyPr>
          <a:lstStyle/>
          <a:p>
            <a:pPr marL="285750" indent="-285750">
              <a:buFont typeface="Arial" panose="020B0604020202020204" pitchFamily="34" charset="0"/>
              <a:buChar char="•"/>
            </a:pPr>
            <a:r>
              <a:rPr lang="en-US" altLang="ko-KR" sz="1600" b="1" dirty="0"/>
              <a:t>Object detection</a:t>
            </a:r>
          </a:p>
          <a:p>
            <a:pPr marL="285750" indent="-285750">
              <a:buFont typeface="Arial" panose="020B0604020202020204" pitchFamily="34" charset="0"/>
              <a:buChar char="•"/>
            </a:pPr>
            <a:r>
              <a:rPr lang="en-US" altLang="ko-KR" sz="1600" b="1" dirty="0"/>
              <a:t>Distance calculation of detected object</a:t>
            </a:r>
          </a:p>
        </p:txBody>
      </p:sp>
      <p:sp>
        <p:nvSpPr>
          <p:cNvPr id="14" name="화살표: 갈매기형 수장 13">
            <a:extLst>
              <a:ext uri="{FF2B5EF4-FFF2-40B4-BE49-F238E27FC236}">
                <a16:creationId xmlns:a16="http://schemas.microsoft.com/office/drawing/2014/main" id="{221AB5AF-7F17-78A4-F31A-0A5EF3CC6494}"/>
              </a:ext>
            </a:extLst>
          </p:cNvPr>
          <p:cNvSpPr/>
          <p:nvPr/>
        </p:nvSpPr>
        <p:spPr>
          <a:xfrm>
            <a:off x="422745" y="4426849"/>
            <a:ext cx="2753790" cy="1209675"/>
          </a:xfrm>
          <a:prstGeom prst="chevron">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Performance verification</a:t>
            </a:r>
            <a:endParaRPr lang="ko-KR" altLang="en-US" b="1" dirty="0">
              <a:solidFill>
                <a:schemeClr val="bg1"/>
              </a:solidFill>
            </a:endParaRPr>
          </a:p>
        </p:txBody>
      </p:sp>
      <p:sp>
        <p:nvSpPr>
          <p:cNvPr id="15" name="화살표: 갈매기형 수장 14">
            <a:extLst>
              <a:ext uri="{FF2B5EF4-FFF2-40B4-BE49-F238E27FC236}">
                <a16:creationId xmlns:a16="http://schemas.microsoft.com/office/drawing/2014/main" id="{64F5B1AD-4F79-8F47-9ED2-E55E94E336E0}"/>
              </a:ext>
            </a:extLst>
          </p:cNvPr>
          <p:cNvSpPr/>
          <p:nvPr/>
        </p:nvSpPr>
        <p:spPr>
          <a:xfrm>
            <a:off x="3265614" y="4426849"/>
            <a:ext cx="2753790" cy="1209675"/>
          </a:xfrm>
          <a:prstGeom prst="chevron">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Result analysis</a:t>
            </a:r>
            <a:endParaRPr lang="ko-KR" altLang="en-US" b="1" dirty="0">
              <a:solidFill>
                <a:schemeClr val="bg1"/>
              </a:solidFill>
            </a:endParaRPr>
          </a:p>
        </p:txBody>
      </p:sp>
    </p:spTree>
    <p:extLst>
      <p:ext uri="{BB962C8B-B14F-4D97-AF65-F5344CB8AC3E}">
        <p14:creationId xmlns:p14="http://schemas.microsoft.com/office/powerpoint/2010/main" val="1232558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CDD7764A-36B9-3F73-82DD-D12FA7E3D0A9}"/>
              </a:ext>
            </a:extLst>
          </p:cNvPr>
          <p:cNvSpPr>
            <a:spLocks noChangeArrowheads="1"/>
          </p:cNvSpPr>
          <p:nvPr/>
        </p:nvSpPr>
        <p:spPr bwMode="auto">
          <a:xfrm>
            <a:off x="272589" y="843731"/>
            <a:ext cx="3943982"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현대하모니 L" panose="02020603020101020101" pitchFamily="18" charset="-127"/>
                <a:ea typeface="현대하모니 L" panose="02020603020101020101" pitchFamily="18" charset="-127"/>
                <a:cs typeface="함초롬바탕" panose="02030604000101010101" pitchFamily="18" charset="-127"/>
              </a:rPr>
              <a:t>Software architecture</a:t>
            </a:r>
          </a:p>
        </p:txBody>
      </p:sp>
      <p:sp>
        <p:nvSpPr>
          <p:cNvPr id="4" name="TextBox 3">
            <a:extLst>
              <a:ext uri="{FF2B5EF4-FFF2-40B4-BE49-F238E27FC236}">
                <a16:creationId xmlns:a16="http://schemas.microsoft.com/office/drawing/2014/main" id="{CFACEF0A-7907-07B9-7378-358ADFD129B6}"/>
              </a:ext>
            </a:extLst>
          </p:cNvPr>
          <p:cNvSpPr txBox="1"/>
          <p:nvPr/>
        </p:nvSpPr>
        <p:spPr>
          <a:xfrm>
            <a:off x="272589" y="214562"/>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Architecture</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graphicFrame>
        <p:nvGraphicFramePr>
          <p:cNvPr id="35" name="표 35">
            <a:extLst>
              <a:ext uri="{FF2B5EF4-FFF2-40B4-BE49-F238E27FC236}">
                <a16:creationId xmlns:a16="http://schemas.microsoft.com/office/drawing/2014/main" id="{7AE2EAA3-DE3C-E72F-45C7-BDADFBDD8A43}"/>
              </a:ext>
            </a:extLst>
          </p:cNvPr>
          <p:cNvGraphicFramePr>
            <a:graphicFrameLocks noGrp="1"/>
          </p:cNvGraphicFramePr>
          <p:nvPr>
            <p:extLst>
              <p:ext uri="{D42A27DB-BD31-4B8C-83A1-F6EECF244321}">
                <p14:modId xmlns:p14="http://schemas.microsoft.com/office/powerpoint/2010/main" val="4198163518"/>
              </p:ext>
            </p:extLst>
          </p:nvPr>
        </p:nvGraphicFramePr>
        <p:xfrm>
          <a:off x="393967" y="4619289"/>
          <a:ext cx="8548701" cy="1817337"/>
        </p:xfrm>
        <a:graphic>
          <a:graphicData uri="http://schemas.openxmlformats.org/drawingml/2006/table">
            <a:tbl>
              <a:tblPr firstRow="1" bandRow="1">
                <a:tableStyleId>{5940675A-B579-460E-94D1-54222C63F5DA}</a:tableStyleId>
              </a:tblPr>
              <a:tblGrid>
                <a:gridCol w="750159">
                  <a:extLst>
                    <a:ext uri="{9D8B030D-6E8A-4147-A177-3AD203B41FA5}">
                      <a16:colId xmlns:a16="http://schemas.microsoft.com/office/drawing/2014/main" val="1323158344"/>
                    </a:ext>
                  </a:extLst>
                </a:gridCol>
                <a:gridCol w="4510054">
                  <a:extLst>
                    <a:ext uri="{9D8B030D-6E8A-4147-A177-3AD203B41FA5}">
                      <a16:colId xmlns:a16="http://schemas.microsoft.com/office/drawing/2014/main" val="2479032437"/>
                    </a:ext>
                  </a:extLst>
                </a:gridCol>
                <a:gridCol w="3288488">
                  <a:extLst>
                    <a:ext uri="{9D8B030D-6E8A-4147-A177-3AD203B41FA5}">
                      <a16:colId xmlns:a16="http://schemas.microsoft.com/office/drawing/2014/main" val="3760842678"/>
                    </a:ext>
                  </a:extLst>
                </a:gridCol>
              </a:tblGrid>
              <a:tr h="451201">
                <a:tc>
                  <a:txBody>
                    <a:bodyPr/>
                    <a:lstStyle/>
                    <a:p>
                      <a:pPr algn="ctr" latinLnBrk="1"/>
                      <a:endParaRPr lang="ko-KR" altLang="en-US" dirty="0"/>
                    </a:p>
                  </a:txBody>
                  <a:tcPr anchor="ctr">
                    <a:solidFill>
                      <a:schemeClr val="bg2"/>
                    </a:solidFill>
                  </a:tcPr>
                </a:tc>
                <a:tc>
                  <a:txBody>
                    <a:bodyPr/>
                    <a:lstStyle/>
                    <a:p>
                      <a:pPr algn="ctr" latinLnBrk="1"/>
                      <a:r>
                        <a:rPr lang="en-US" altLang="ko-KR" dirty="0"/>
                        <a:t>Contents</a:t>
                      </a:r>
                      <a:endParaRPr lang="ko-KR" altLang="en-US" dirty="0"/>
                    </a:p>
                  </a:txBody>
                  <a:tcPr anchor="ctr">
                    <a:solidFill>
                      <a:schemeClr val="bg2"/>
                    </a:solidFill>
                  </a:tcPr>
                </a:tc>
                <a:tc>
                  <a:txBody>
                    <a:bodyPr/>
                    <a:lstStyle/>
                    <a:p>
                      <a:pPr algn="ctr" latinLnBrk="1"/>
                      <a:r>
                        <a:rPr lang="en-US" altLang="ko-KR" dirty="0"/>
                        <a:t>Communication method</a:t>
                      </a:r>
                      <a:endParaRPr lang="ko-KR" altLang="en-US" dirty="0"/>
                    </a:p>
                  </a:txBody>
                  <a:tcPr anchor="ctr">
                    <a:solidFill>
                      <a:schemeClr val="bg2"/>
                    </a:solidFill>
                  </a:tcPr>
                </a:tc>
                <a:extLst>
                  <a:ext uri="{0D108BD9-81ED-4DB2-BD59-A6C34878D82A}">
                    <a16:rowId xmlns:a16="http://schemas.microsoft.com/office/drawing/2014/main" val="252249679"/>
                  </a:ext>
                </a:extLst>
              </a:tr>
              <a:tr h="451201">
                <a:tc>
                  <a:txBody>
                    <a:bodyPr/>
                    <a:lstStyle/>
                    <a:p>
                      <a:pPr algn="ctr" latinLnBrk="1"/>
                      <a:r>
                        <a:rPr lang="en-US" altLang="ko-KR" dirty="0"/>
                        <a:t>1</a:t>
                      </a:r>
                      <a:endParaRPr lang="ko-KR" altLang="en-US" dirty="0"/>
                    </a:p>
                  </a:txBody>
                  <a:tcPr anchor="ctr">
                    <a:solidFill>
                      <a:schemeClr val="bg2"/>
                    </a:solidFill>
                  </a:tcPr>
                </a:tc>
                <a:tc>
                  <a:txBody>
                    <a:bodyPr/>
                    <a:lstStyle/>
                    <a:p>
                      <a:pPr algn="ctr" latinLnBrk="1"/>
                      <a:r>
                        <a:rPr lang="en-US" altLang="ko-KR" sz="1600" dirty="0"/>
                        <a:t>Bounding box center point of detected object</a:t>
                      </a:r>
                      <a:endParaRPr lang="ko-KR" altLang="en-US" sz="1600" dirty="0"/>
                    </a:p>
                  </a:txBody>
                  <a:tcPr anchor="ctr"/>
                </a:tc>
                <a:tc rowSpan="2">
                  <a:txBody>
                    <a:bodyPr/>
                    <a:lstStyle/>
                    <a:p>
                      <a:pPr algn="ctr" latinLnBrk="1"/>
                      <a:r>
                        <a:rPr lang="en-US" altLang="ko-KR" sz="1600" dirty="0"/>
                        <a:t>Shared memory</a:t>
                      </a:r>
                      <a:endParaRPr lang="ko-KR" altLang="en-US" sz="1600" dirty="0"/>
                    </a:p>
                  </a:txBody>
                  <a:tcPr anchor="ctr"/>
                </a:tc>
                <a:extLst>
                  <a:ext uri="{0D108BD9-81ED-4DB2-BD59-A6C34878D82A}">
                    <a16:rowId xmlns:a16="http://schemas.microsoft.com/office/drawing/2014/main" val="1424179756"/>
                  </a:ext>
                </a:extLst>
              </a:tr>
              <a:tr h="457468">
                <a:tc>
                  <a:txBody>
                    <a:bodyPr/>
                    <a:lstStyle/>
                    <a:p>
                      <a:pPr algn="ctr" latinLnBrk="1"/>
                      <a:r>
                        <a:rPr lang="en-US" altLang="ko-KR" dirty="0"/>
                        <a:t>2</a:t>
                      </a:r>
                      <a:endParaRPr lang="ko-KR" altLang="en-US" dirty="0"/>
                    </a:p>
                  </a:txBody>
                  <a:tcPr anchor="ctr">
                    <a:solidFill>
                      <a:schemeClr val="bg2"/>
                    </a:solidFill>
                  </a:tcPr>
                </a:tc>
                <a:tc>
                  <a:txBody>
                    <a:bodyPr/>
                    <a:lstStyle/>
                    <a:p>
                      <a:pPr algn="ctr" latinLnBrk="1"/>
                      <a:r>
                        <a:rPr lang="en-US" altLang="ko-KR" sz="1600" dirty="0"/>
                        <a:t>Distance and azimuth</a:t>
                      </a:r>
                      <a:endParaRPr lang="ko-KR" altLang="en-US" sz="1600" dirty="0"/>
                    </a:p>
                  </a:txBody>
                  <a:tcPr anchor="ctr"/>
                </a:tc>
                <a:tc vMerge="1">
                  <a:txBody>
                    <a:bodyPr/>
                    <a:lstStyle/>
                    <a:p>
                      <a:pPr algn="ctr" latinLnBrk="1"/>
                      <a:endParaRPr lang="ko-KR" altLang="en-US" dirty="0"/>
                    </a:p>
                  </a:txBody>
                  <a:tcPr anchor="ctr"/>
                </a:tc>
                <a:extLst>
                  <a:ext uri="{0D108BD9-81ED-4DB2-BD59-A6C34878D82A}">
                    <a16:rowId xmlns:a16="http://schemas.microsoft.com/office/drawing/2014/main" val="2939698644"/>
                  </a:ext>
                </a:extLst>
              </a:tr>
              <a:tr h="457467">
                <a:tc>
                  <a:txBody>
                    <a:bodyPr/>
                    <a:lstStyle/>
                    <a:p>
                      <a:pPr algn="ctr" latinLnBrk="1"/>
                      <a:r>
                        <a:rPr lang="en-US" altLang="ko-KR" dirty="0"/>
                        <a:t>3</a:t>
                      </a:r>
                      <a:endParaRPr lang="ko-KR" altLang="en-US" dirty="0"/>
                    </a:p>
                  </a:txBody>
                  <a:tcPr anchor="ctr">
                    <a:solidFill>
                      <a:schemeClr val="bg2"/>
                    </a:solidFill>
                  </a:tcPr>
                </a:tc>
                <a:tc>
                  <a:txBody>
                    <a:bodyPr/>
                    <a:lstStyle/>
                    <a:p>
                      <a:pPr algn="ctr" latinLnBrk="1"/>
                      <a:r>
                        <a:rPr lang="en-US" altLang="ko-KR" sz="1600" dirty="0"/>
                        <a:t>Velocity &amp; Steering</a:t>
                      </a:r>
                      <a:endParaRPr lang="ko-KR" altLang="en-US" sz="1600" dirty="0"/>
                    </a:p>
                  </a:txBody>
                  <a:tcPr anchor="ctr"/>
                </a:tc>
                <a:tc>
                  <a:txBody>
                    <a:bodyPr/>
                    <a:lstStyle/>
                    <a:p>
                      <a:pPr algn="ctr" latinLnBrk="1"/>
                      <a:r>
                        <a:rPr lang="en-US" altLang="ko-KR" sz="1600" dirty="0"/>
                        <a:t>RS232 serial communication</a:t>
                      </a:r>
                      <a:endParaRPr lang="ko-KR" altLang="en-US" sz="1600" dirty="0"/>
                    </a:p>
                  </a:txBody>
                  <a:tcPr anchor="ctr"/>
                </a:tc>
                <a:extLst>
                  <a:ext uri="{0D108BD9-81ED-4DB2-BD59-A6C34878D82A}">
                    <a16:rowId xmlns:a16="http://schemas.microsoft.com/office/drawing/2014/main" val="415594353"/>
                  </a:ext>
                </a:extLst>
              </a:tr>
            </a:tbl>
          </a:graphicData>
        </a:graphic>
      </p:graphicFrame>
      <p:sp>
        <p:nvSpPr>
          <p:cNvPr id="38" name="TextBox 37">
            <a:extLst>
              <a:ext uri="{FF2B5EF4-FFF2-40B4-BE49-F238E27FC236}">
                <a16:creationId xmlns:a16="http://schemas.microsoft.com/office/drawing/2014/main" id="{4F9DD51A-ADF1-E9D0-18C3-C968F5113ACD}"/>
              </a:ext>
            </a:extLst>
          </p:cNvPr>
          <p:cNvSpPr txBox="1"/>
          <p:nvPr/>
        </p:nvSpPr>
        <p:spPr>
          <a:xfrm>
            <a:off x="5547207" y="2655093"/>
            <a:ext cx="243279" cy="369332"/>
          </a:xfrm>
          <a:prstGeom prst="rect">
            <a:avLst/>
          </a:prstGeom>
          <a:noFill/>
          <a:ln>
            <a:solidFill>
              <a:schemeClr val="tx1"/>
            </a:solidFill>
          </a:ln>
        </p:spPr>
        <p:txBody>
          <a:bodyPr wrap="square" rtlCol="0" anchor="ctr">
            <a:spAutoFit/>
          </a:bodyPr>
          <a:lstStyle/>
          <a:p>
            <a:pPr algn="ctr"/>
            <a:r>
              <a:rPr lang="en-US" altLang="ko-KR" dirty="0"/>
              <a:t>3</a:t>
            </a:r>
            <a:endParaRPr lang="ko-KR" altLang="en-US" dirty="0"/>
          </a:p>
        </p:txBody>
      </p:sp>
      <p:grpSp>
        <p:nvGrpSpPr>
          <p:cNvPr id="46" name="그룹 45">
            <a:extLst>
              <a:ext uri="{FF2B5EF4-FFF2-40B4-BE49-F238E27FC236}">
                <a16:creationId xmlns:a16="http://schemas.microsoft.com/office/drawing/2014/main" id="{25A83681-4419-6293-7ADC-ED28218A37E4}"/>
              </a:ext>
            </a:extLst>
          </p:cNvPr>
          <p:cNvGrpSpPr/>
          <p:nvPr/>
        </p:nvGrpSpPr>
        <p:grpSpPr>
          <a:xfrm>
            <a:off x="298999" y="1350070"/>
            <a:ext cx="10331639" cy="3182228"/>
            <a:chOff x="291174" y="1347711"/>
            <a:chExt cx="10331639" cy="3182228"/>
          </a:xfrm>
        </p:grpSpPr>
        <p:sp>
          <p:nvSpPr>
            <p:cNvPr id="36" name="TextBox 35">
              <a:extLst>
                <a:ext uri="{FF2B5EF4-FFF2-40B4-BE49-F238E27FC236}">
                  <a16:creationId xmlns:a16="http://schemas.microsoft.com/office/drawing/2014/main" id="{45BD6486-2817-99E4-6EA5-8A1FDB8FC526}"/>
                </a:ext>
              </a:extLst>
            </p:cNvPr>
            <p:cNvSpPr txBox="1"/>
            <p:nvPr/>
          </p:nvSpPr>
          <p:spPr>
            <a:xfrm>
              <a:off x="3360090" y="2048992"/>
              <a:ext cx="243279" cy="369332"/>
            </a:xfrm>
            <a:prstGeom prst="rect">
              <a:avLst/>
            </a:prstGeom>
            <a:noFill/>
            <a:ln>
              <a:solidFill>
                <a:schemeClr val="tx1"/>
              </a:solidFill>
            </a:ln>
          </p:spPr>
          <p:txBody>
            <a:bodyPr wrap="square" rtlCol="0" anchor="ctr">
              <a:spAutoFit/>
            </a:bodyPr>
            <a:lstStyle/>
            <a:p>
              <a:pPr algn="ctr"/>
              <a:r>
                <a:rPr lang="en-US" altLang="ko-KR" dirty="0"/>
                <a:t>1</a:t>
              </a:r>
              <a:endParaRPr lang="ko-KR" altLang="en-US" dirty="0"/>
            </a:p>
          </p:txBody>
        </p:sp>
        <p:sp>
          <p:nvSpPr>
            <p:cNvPr id="37" name="TextBox 36">
              <a:extLst>
                <a:ext uri="{FF2B5EF4-FFF2-40B4-BE49-F238E27FC236}">
                  <a16:creationId xmlns:a16="http://schemas.microsoft.com/office/drawing/2014/main" id="{EDE55D3B-AF93-08E7-2304-5F3DD3A5649C}"/>
                </a:ext>
              </a:extLst>
            </p:cNvPr>
            <p:cNvSpPr txBox="1"/>
            <p:nvPr/>
          </p:nvSpPr>
          <p:spPr>
            <a:xfrm>
              <a:off x="7125230" y="2041085"/>
              <a:ext cx="243279" cy="369332"/>
            </a:xfrm>
            <a:prstGeom prst="rect">
              <a:avLst/>
            </a:prstGeom>
            <a:noFill/>
            <a:ln>
              <a:solidFill>
                <a:schemeClr val="tx1"/>
              </a:solidFill>
            </a:ln>
          </p:spPr>
          <p:txBody>
            <a:bodyPr wrap="square" rtlCol="0" anchor="ctr">
              <a:spAutoFit/>
            </a:bodyPr>
            <a:lstStyle/>
            <a:p>
              <a:pPr algn="ctr"/>
              <a:r>
                <a:rPr lang="en-US" altLang="ko-KR" dirty="0"/>
                <a:t>2</a:t>
              </a:r>
              <a:endParaRPr lang="ko-KR" altLang="en-US" dirty="0"/>
            </a:p>
          </p:txBody>
        </p:sp>
        <p:grpSp>
          <p:nvGrpSpPr>
            <p:cNvPr id="40" name="그룹 39">
              <a:extLst>
                <a:ext uri="{FF2B5EF4-FFF2-40B4-BE49-F238E27FC236}">
                  <a16:creationId xmlns:a16="http://schemas.microsoft.com/office/drawing/2014/main" id="{1B5686E4-6F48-F76D-5E85-26AAFD4BE64A}"/>
                </a:ext>
              </a:extLst>
            </p:cNvPr>
            <p:cNvGrpSpPr/>
            <p:nvPr/>
          </p:nvGrpSpPr>
          <p:grpSpPr>
            <a:xfrm>
              <a:off x="291174" y="1347711"/>
              <a:ext cx="10331639" cy="3182228"/>
              <a:chOff x="169487" y="1384456"/>
              <a:chExt cx="10331639" cy="3182228"/>
            </a:xfrm>
          </p:grpSpPr>
          <p:grpSp>
            <p:nvGrpSpPr>
              <p:cNvPr id="32" name="그룹 31">
                <a:extLst>
                  <a:ext uri="{FF2B5EF4-FFF2-40B4-BE49-F238E27FC236}">
                    <a16:creationId xmlns:a16="http://schemas.microsoft.com/office/drawing/2014/main" id="{5795F85F-E0C6-74B2-120A-DDC9C3D1010A}"/>
                  </a:ext>
                </a:extLst>
              </p:cNvPr>
              <p:cNvGrpSpPr/>
              <p:nvPr/>
            </p:nvGrpSpPr>
            <p:grpSpPr>
              <a:xfrm>
                <a:off x="357993" y="1532707"/>
                <a:ext cx="9935299" cy="3033977"/>
                <a:chOff x="562063" y="2768363"/>
                <a:chExt cx="11190788" cy="3729619"/>
              </a:xfrm>
            </p:grpSpPr>
            <p:sp>
              <p:nvSpPr>
                <p:cNvPr id="5" name="직사각형 4">
                  <a:extLst>
                    <a:ext uri="{FF2B5EF4-FFF2-40B4-BE49-F238E27FC236}">
                      <a16:creationId xmlns:a16="http://schemas.microsoft.com/office/drawing/2014/main" id="{5058F928-ABD0-3319-B5E9-F7DE0100103D}"/>
                    </a:ext>
                  </a:extLst>
                </p:cNvPr>
                <p:cNvSpPr/>
                <p:nvPr/>
              </p:nvSpPr>
              <p:spPr>
                <a:xfrm>
                  <a:off x="562063" y="2768365"/>
                  <a:ext cx="2759978" cy="112412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현대하모니 L" panose="02020603020101020101" pitchFamily="18" charset="-127"/>
                      <a:ea typeface="현대하모니 L" panose="02020603020101020101" pitchFamily="18" charset="-127"/>
                    </a:rPr>
                    <a:t>Deep learning process</a:t>
                  </a:r>
                  <a:endParaRPr lang="ko-KR" altLang="en-US" sz="1600" dirty="0">
                    <a:solidFill>
                      <a:schemeClr val="tx1"/>
                    </a:solidFill>
                    <a:latin typeface="현대하모니 L" panose="02020603020101020101" pitchFamily="18" charset="-127"/>
                    <a:ea typeface="현대하모니 L" panose="02020603020101020101" pitchFamily="18" charset="-127"/>
                  </a:endParaRPr>
                </a:p>
              </p:txBody>
            </p:sp>
            <p:sp>
              <p:nvSpPr>
                <p:cNvPr id="6" name="직사각형 5">
                  <a:extLst>
                    <a:ext uri="{FF2B5EF4-FFF2-40B4-BE49-F238E27FC236}">
                      <a16:creationId xmlns:a16="http://schemas.microsoft.com/office/drawing/2014/main" id="{E70BAF28-5055-540D-F026-E90F42FB1D1C}"/>
                    </a:ext>
                  </a:extLst>
                </p:cNvPr>
                <p:cNvSpPr/>
                <p:nvPr/>
              </p:nvSpPr>
              <p:spPr>
                <a:xfrm>
                  <a:off x="4716011" y="2768364"/>
                  <a:ext cx="2759978" cy="112412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현대하모니 L" panose="02020603020101020101" pitchFamily="18" charset="-127"/>
                      <a:ea typeface="현대하모니 L" panose="02020603020101020101" pitchFamily="18" charset="-127"/>
                    </a:rPr>
                    <a:t>Sensor calibration &amp; </a:t>
                  </a:r>
                </a:p>
                <a:p>
                  <a:pPr algn="ctr"/>
                  <a:r>
                    <a:rPr lang="en-US" altLang="ko-KR" sz="1600" dirty="0">
                      <a:solidFill>
                        <a:schemeClr val="tx1"/>
                      </a:solidFill>
                      <a:latin typeface="현대하모니 L" panose="02020603020101020101" pitchFamily="18" charset="-127"/>
                      <a:ea typeface="현대하모니 L" panose="02020603020101020101" pitchFamily="18" charset="-127"/>
                    </a:rPr>
                    <a:t>Post processing</a:t>
                  </a:r>
                  <a:endParaRPr lang="ko-KR" altLang="en-US" sz="1600" dirty="0">
                    <a:solidFill>
                      <a:schemeClr val="tx1"/>
                    </a:solidFill>
                    <a:latin typeface="현대하모니 L" panose="02020603020101020101" pitchFamily="18" charset="-127"/>
                    <a:ea typeface="현대하모니 L" panose="02020603020101020101" pitchFamily="18" charset="-127"/>
                  </a:endParaRPr>
                </a:p>
              </p:txBody>
            </p:sp>
            <p:sp>
              <p:nvSpPr>
                <p:cNvPr id="7" name="직사각형 6">
                  <a:extLst>
                    <a:ext uri="{FF2B5EF4-FFF2-40B4-BE49-F238E27FC236}">
                      <a16:creationId xmlns:a16="http://schemas.microsoft.com/office/drawing/2014/main" id="{8EBC3023-4E2E-6C86-7AB7-4BF2E480B8D5}"/>
                    </a:ext>
                  </a:extLst>
                </p:cNvPr>
                <p:cNvSpPr/>
                <p:nvPr/>
              </p:nvSpPr>
              <p:spPr>
                <a:xfrm>
                  <a:off x="8992873" y="2768363"/>
                  <a:ext cx="2759978" cy="112412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현대하모니 L" panose="02020603020101020101" pitchFamily="18" charset="-127"/>
                      <a:ea typeface="현대하모니 L" panose="02020603020101020101" pitchFamily="18" charset="-127"/>
                    </a:rPr>
                    <a:t>Lidar interface process</a:t>
                  </a:r>
                  <a:endParaRPr lang="ko-KR" altLang="en-US" sz="1600" dirty="0">
                    <a:solidFill>
                      <a:schemeClr val="tx1"/>
                    </a:solidFill>
                    <a:latin typeface="현대하모니 L" panose="02020603020101020101" pitchFamily="18" charset="-127"/>
                    <a:ea typeface="현대하모니 L" panose="02020603020101020101" pitchFamily="18" charset="-127"/>
                  </a:endParaRPr>
                </a:p>
              </p:txBody>
            </p:sp>
            <p:cxnSp>
              <p:nvCxnSpPr>
                <p:cNvPr id="9" name="직선 화살표 연결선 8">
                  <a:extLst>
                    <a:ext uri="{FF2B5EF4-FFF2-40B4-BE49-F238E27FC236}">
                      <a16:creationId xmlns:a16="http://schemas.microsoft.com/office/drawing/2014/main" id="{696CD495-69B5-9CEB-AC4F-45CA9D1259E2}"/>
                    </a:ext>
                  </a:extLst>
                </p:cNvPr>
                <p:cNvCxnSpPr/>
                <p:nvPr/>
              </p:nvCxnSpPr>
              <p:spPr>
                <a:xfrm>
                  <a:off x="3405930" y="3330426"/>
                  <a:ext cx="11996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AB6BFAA2-2F55-F5E5-4471-CC82EE87CB78}"/>
                    </a:ext>
                  </a:extLst>
                </p:cNvPr>
                <p:cNvCxnSpPr>
                  <a:cxnSpLocks/>
                </p:cNvCxnSpPr>
                <p:nvPr/>
              </p:nvCxnSpPr>
              <p:spPr>
                <a:xfrm flipH="1">
                  <a:off x="7625593" y="3330426"/>
                  <a:ext cx="10821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01B875C9-1EBF-944E-F283-C71382323241}"/>
                    </a:ext>
                  </a:extLst>
                </p:cNvPr>
                <p:cNvPicPr>
                  <a:picLocks noChangeAspect="1"/>
                </p:cNvPicPr>
                <p:nvPr/>
              </p:nvPicPr>
              <p:blipFill>
                <a:blip r:embed="rId3"/>
                <a:stretch>
                  <a:fillRect/>
                </a:stretch>
              </p:blipFill>
              <p:spPr>
                <a:xfrm>
                  <a:off x="9873592" y="4749522"/>
                  <a:ext cx="998540" cy="1181679"/>
                </a:xfrm>
                <a:prstGeom prst="rect">
                  <a:avLst/>
                </a:prstGeom>
              </p:spPr>
            </p:pic>
            <p:pic>
              <p:nvPicPr>
                <p:cNvPr id="16" name="그림 15">
                  <a:extLst>
                    <a:ext uri="{FF2B5EF4-FFF2-40B4-BE49-F238E27FC236}">
                      <a16:creationId xmlns:a16="http://schemas.microsoft.com/office/drawing/2014/main" id="{3162147F-5FC6-3E87-DC29-61CEDA304790}"/>
                    </a:ext>
                  </a:extLst>
                </p:cNvPr>
                <p:cNvPicPr>
                  <a:picLocks noChangeAspect="1"/>
                </p:cNvPicPr>
                <p:nvPr/>
              </p:nvPicPr>
              <p:blipFill>
                <a:blip r:embed="rId4"/>
                <a:stretch>
                  <a:fillRect/>
                </a:stretch>
              </p:blipFill>
              <p:spPr>
                <a:xfrm>
                  <a:off x="1261019" y="4962273"/>
                  <a:ext cx="1180051" cy="1111660"/>
                </a:xfrm>
                <a:prstGeom prst="rect">
                  <a:avLst/>
                </a:prstGeom>
              </p:spPr>
            </p:pic>
            <p:cxnSp>
              <p:nvCxnSpPr>
                <p:cNvPr id="17" name="직선 화살표 연결선 16">
                  <a:extLst>
                    <a:ext uri="{FF2B5EF4-FFF2-40B4-BE49-F238E27FC236}">
                      <a16:creationId xmlns:a16="http://schemas.microsoft.com/office/drawing/2014/main" id="{CF2CA27B-82BE-BEF7-AD96-AA48CB90872E}"/>
                    </a:ext>
                  </a:extLst>
                </p:cNvPr>
                <p:cNvCxnSpPr>
                  <a:cxnSpLocks/>
                  <a:stCxn id="15" idx="0"/>
                  <a:endCxn id="7" idx="2"/>
                </p:cNvCxnSpPr>
                <p:nvPr/>
              </p:nvCxnSpPr>
              <p:spPr>
                <a:xfrm flipV="1">
                  <a:off x="10372862" y="3892488"/>
                  <a:ext cx="0" cy="8570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9CF4D50D-426E-DDBB-15D3-8898996CEA20}"/>
                    </a:ext>
                  </a:extLst>
                </p:cNvPr>
                <p:cNvCxnSpPr>
                  <a:cxnSpLocks/>
                </p:cNvCxnSpPr>
                <p:nvPr/>
              </p:nvCxnSpPr>
              <p:spPr>
                <a:xfrm flipV="1">
                  <a:off x="1851045" y="3892488"/>
                  <a:ext cx="0" cy="9563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4" descr="WeGo-ERP42 – WeGo Robotics">
                  <a:extLst>
                    <a:ext uri="{FF2B5EF4-FFF2-40B4-BE49-F238E27FC236}">
                      <a16:creationId xmlns:a16="http://schemas.microsoft.com/office/drawing/2014/main" id="{F7A86074-0A8F-BFFB-F296-0A518395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7342" y="4985587"/>
                  <a:ext cx="2759978" cy="151239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직선 화살표 연결선 27">
                  <a:extLst>
                    <a:ext uri="{FF2B5EF4-FFF2-40B4-BE49-F238E27FC236}">
                      <a16:creationId xmlns:a16="http://schemas.microsoft.com/office/drawing/2014/main" id="{F61806FD-3557-1190-1796-7FC9CDD8A21E}"/>
                    </a:ext>
                  </a:extLst>
                </p:cNvPr>
                <p:cNvCxnSpPr>
                  <a:cxnSpLocks/>
                </p:cNvCxnSpPr>
                <p:nvPr/>
              </p:nvCxnSpPr>
              <p:spPr>
                <a:xfrm>
                  <a:off x="6157331" y="3892488"/>
                  <a:ext cx="0" cy="9563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8D22B4DE-1C13-1328-5362-538BB2906E51}"/>
                  </a:ext>
                </a:extLst>
              </p:cNvPr>
              <p:cNvSpPr txBox="1"/>
              <p:nvPr/>
            </p:nvSpPr>
            <p:spPr>
              <a:xfrm>
                <a:off x="169487" y="1384456"/>
                <a:ext cx="10331639" cy="1214076"/>
              </a:xfrm>
              <a:prstGeom prst="rect">
                <a:avLst/>
              </a:prstGeom>
              <a:noFill/>
              <a:ln w="19050">
                <a:solidFill>
                  <a:schemeClr val="accent2"/>
                </a:solidFill>
                <a:prstDash val="lgDash"/>
              </a:ln>
            </p:spPr>
            <p:txBody>
              <a:bodyPr wrap="square" rtlCol="0">
                <a:spAutoFit/>
              </a:bodyPr>
              <a:lstStyle/>
              <a:p>
                <a:endParaRPr lang="ko-KR" altLang="en-US" dirty="0"/>
              </a:p>
            </p:txBody>
          </p:sp>
        </p:grpSp>
      </p:grpSp>
      <p:sp>
        <p:nvSpPr>
          <p:cNvPr id="41" name="TextBox 40">
            <a:extLst>
              <a:ext uri="{FF2B5EF4-FFF2-40B4-BE49-F238E27FC236}">
                <a16:creationId xmlns:a16="http://schemas.microsoft.com/office/drawing/2014/main" id="{1EC6D095-296E-60FC-6C41-ECE7EAA90698}"/>
              </a:ext>
            </a:extLst>
          </p:cNvPr>
          <p:cNvSpPr txBox="1"/>
          <p:nvPr/>
        </p:nvSpPr>
        <p:spPr>
          <a:xfrm>
            <a:off x="3893606" y="1376176"/>
            <a:ext cx="3083721" cy="3106340"/>
          </a:xfrm>
          <a:prstGeom prst="rect">
            <a:avLst/>
          </a:prstGeom>
          <a:noFill/>
          <a:ln w="19050">
            <a:solidFill>
              <a:schemeClr val="accent1">
                <a:lumMod val="60000"/>
                <a:lumOff val="40000"/>
              </a:schemeClr>
            </a:solidFill>
            <a:prstDash val="lgDash"/>
          </a:ln>
        </p:spPr>
        <p:txBody>
          <a:bodyPr wrap="square" rtlCol="0">
            <a:spAutoFit/>
          </a:bodyPr>
          <a:lstStyle/>
          <a:p>
            <a:endParaRPr lang="ko-KR" altLang="en-US" dirty="0"/>
          </a:p>
        </p:txBody>
      </p:sp>
      <p:sp>
        <p:nvSpPr>
          <p:cNvPr id="44" name="TextBox 43">
            <a:extLst>
              <a:ext uri="{FF2B5EF4-FFF2-40B4-BE49-F238E27FC236}">
                <a16:creationId xmlns:a16="http://schemas.microsoft.com/office/drawing/2014/main" id="{C43ACFAD-2996-5050-7C2A-692512ADBB6B}"/>
              </a:ext>
            </a:extLst>
          </p:cNvPr>
          <p:cNvSpPr txBox="1"/>
          <p:nvPr/>
        </p:nvSpPr>
        <p:spPr>
          <a:xfrm>
            <a:off x="9189810" y="5431679"/>
            <a:ext cx="539326" cy="192556"/>
          </a:xfrm>
          <a:prstGeom prst="rect">
            <a:avLst/>
          </a:prstGeom>
          <a:noFill/>
          <a:ln w="19050">
            <a:solidFill>
              <a:schemeClr val="accent2"/>
            </a:solidFill>
            <a:prstDash val="lgDash"/>
          </a:ln>
        </p:spPr>
        <p:txBody>
          <a:bodyPr wrap="square" rtlCol="0">
            <a:spAutoFit/>
          </a:bodyPr>
          <a:lstStyle/>
          <a:p>
            <a:endParaRPr lang="ko-KR" altLang="en-US" dirty="0"/>
          </a:p>
        </p:txBody>
      </p:sp>
      <p:sp>
        <p:nvSpPr>
          <p:cNvPr id="45" name="TextBox 44">
            <a:extLst>
              <a:ext uri="{FF2B5EF4-FFF2-40B4-BE49-F238E27FC236}">
                <a16:creationId xmlns:a16="http://schemas.microsoft.com/office/drawing/2014/main" id="{96035867-E2AB-33D3-1E7F-334554CBD7DA}"/>
              </a:ext>
            </a:extLst>
          </p:cNvPr>
          <p:cNvSpPr txBox="1"/>
          <p:nvPr/>
        </p:nvSpPr>
        <p:spPr>
          <a:xfrm>
            <a:off x="9189810" y="6089386"/>
            <a:ext cx="539326" cy="209477"/>
          </a:xfrm>
          <a:prstGeom prst="rect">
            <a:avLst/>
          </a:prstGeom>
          <a:noFill/>
          <a:ln w="19050">
            <a:solidFill>
              <a:schemeClr val="accent1">
                <a:lumMod val="60000"/>
                <a:lumOff val="40000"/>
              </a:schemeClr>
            </a:solidFill>
            <a:prstDash val="lgDash"/>
          </a:ln>
        </p:spPr>
        <p:txBody>
          <a:bodyPr wrap="square" rtlCol="0">
            <a:spAutoFit/>
          </a:bodyPr>
          <a:lstStyle/>
          <a:p>
            <a:endParaRPr lang="ko-KR" altLang="en-US" dirty="0"/>
          </a:p>
        </p:txBody>
      </p:sp>
    </p:spTree>
    <p:extLst>
      <p:ext uri="{BB962C8B-B14F-4D97-AF65-F5344CB8AC3E}">
        <p14:creationId xmlns:p14="http://schemas.microsoft.com/office/powerpoint/2010/main" val="1005047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descr="실내이(가) 표시된 사진&#10;&#10;자동 생성된 설명">
            <a:extLst>
              <a:ext uri="{FF2B5EF4-FFF2-40B4-BE49-F238E27FC236}">
                <a16:creationId xmlns:a16="http://schemas.microsoft.com/office/drawing/2014/main" id="{598E3D59-7525-FB45-3D09-535509FD2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627" y="1594127"/>
            <a:ext cx="7405356" cy="2703587"/>
          </a:xfrm>
          <a:prstGeom prst="rect">
            <a:avLst/>
          </a:prstGeom>
        </p:spPr>
      </p:pic>
      <p:sp>
        <p:nvSpPr>
          <p:cNvPr id="3" name="TextBox 2">
            <a:extLst>
              <a:ext uri="{FF2B5EF4-FFF2-40B4-BE49-F238E27FC236}">
                <a16:creationId xmlns:a16="http://schemas.microsoft.com/office/drawing/2014/main" id="{CAD04719-4D00-6A2A-82BD-AF17F2637745}"/>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 </a:t>
            </a:r>
            <a:r>
              <a:rPr lang="en-US" altLang="ko-KR"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rPr>
              <a:t>Object detection</a:t>
            </a:r>
            <a:endParaRPr lang="ko-KR" altLang="en-US" sz="2400" dirty="0">
              <a:solidFill>
                <a:prstClr val="black"/>
              </a:solidFill>
              <a:latin typeface="현대하모니 L" panose="02020603020101020101" pitchFamily="18" charset="-127"/>
              <a:ea typeface="현대하모니 L" panose="02020603020101020101" pitchFamily="18" charset="-127"/>
              <a:cs typeface="함초롬바탕" panose="02030604000101010101" pitchFamily="18" charset="-127"/>
            </a:endParaRPr>
          </a:p>
        </p:txBody>
      </p:sp>
      <p:pic>
        <p:nvPicPr>
          <p:cNvPr id="2" name="그림 1">
            <a:extLst>
              <a:ext uri="{FF2B5EF4-FFF2-40B4-BE49-F238E27FC236}">
                <a16:creationId xmlns:a16="http://schemas.microsoft.com/office/drawing/2014/main" id="{50162F65-54F4-4B0C-F354-1155AFC12FE4}"/>
              </a:ext>
            </a:extLst>
          </p:cNvPr>
          <p:cNvPicPr>
            <a:picLocks noChangeAspect="1"/>
          </p:cNvPicPr>
          <p:nvPr/>
        </p:nvPicPr>
        <p:blipFill rotWithShape="1">
          <a:blip r:embed="rId4">
            <a:extLst>
              <a:ext uri="{28A0092B-C50C-407E-A947-70E740481C1C}">
                <a14:useLocalDpi xmlns:a14="http://schemas.microsoft.com/office/drawing/2010/main" val="0"/>
              </a:ext>
            </a:extLst>
          </a:blip>
          <a:srcRect l="6068" r="6068"/>
          <a:stretch/>
        </p:blipFill>
        <p:spPr>
          <a:xfrm>
            <a:off x="405468" y="1595848"/>
            <a:ext cx="4023749" cy="2735656"/>
          </a:xfrm>
          <a:prstGeom prst="rect">
            <a:avLst/>
          </a:prstGeom>
        </p:spPr>
      </p:pic>
      <p:sp>
        <p:nvSpPr>
          <p:cNvPr id="5" name="TextBox 4">
            <a:extLst>
              <a:ext uri="{FF2B5EF4-FFF2-40B4-BE49-F238E27FC236}">
                <a16:creationId xmlns:a16="http://schemas.microsoft.com/office/drawing/2014/main" id="{D3C3D84D-3E67-F9F4-E3D7-6833AB96B20C}"/>
              </a:ext>
            </a:extLst>
          </p:cNvPr>
          <p:cNvSpPr txBox="1"/>
          <p:nvPr/>
        </p:nvSpPr>
        <p:spPr>
          <a:xfrm>
            <a:off x="395194" y="4315146"/>
            <a:ext cx="6859132"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Custom datasets</a:t>
            </a:r>
          </a:p>
          <a:p>
            <a:pPr marL="285750" indent="-285750">
              <a:lnSpc>
                <a:spcPct val="150000"/>
              </a:lnSpc>
              <a:buFont typeface="Arial" panose="020B0604020202020204" pitchFamily="34" charset="0"/>
              <a:buChar char="•"/>
            </a:pPr>
            <a:r>
              <a:rPr lang="en-US" altLang="ko-KR" dirty="0"/>
              <a:t>Segment annotation</a:t>
            </a:r>
          </a:p>
          <a:p>
            <a:pPr marL="285750" indent="-285750">
              <a:lnSpc>
                <a:spcPct val="150000"/>
              </a:lnSpc>
              <a:buFont typeface="Arial" panose="020B0604020202020204" pitchFamily="34" charset="0"/>
              <a:buChar char="•"/>
            </a:pPr>
            <a:r>
              <a:rPr lang="en-US" altLang="ko-KR" dirty="0"/>
              <a:t>Only use </a:t>
            </a:r>
            <a:r>
              <a:rPr lang="en-US" altLang="ko-KR" dirty="0">
                <a:solidFill>
                  <a:schemeClr val="accent1">
                    <a:lumMod val="75000"/>
                  </a:schemeClr>
                </a:solidFill>
              </a:rPr>
              <a:t>400</a:t>
            </a:r>
            <a:r>
              <a:rPr lang="en-US" altLang="ko-KR" dirty="0"/>
              <a:t> images for training </a:t>
            </a:r>
          </a:p>
        </p:txBody>
      </p:sp>
      <p:sp>
        <p:nvSpPr>
          <p:cNvPr id="7" name="AutoShape 2">
            <a:extLst>
              <a:ext uri="{FF2B5EF4-FFF2-40B4-BE49-F238E27FC236}">
                <a16:creationId xmlns:a16="http://schemas.microsoft.com/office/drawing/2014/main" id="{A7FDD250-2771-3FAE-79FE-295A9C9FB973}"/>
              </a:ext>
            </a:extLst>
          </p:cNvPr>
          <p:cNvSpPr>
            <a:spLocks noChangeArrowheads="1"/>
          </p:cNvSpPr>
          <p:nvPr/>
        </p:nvSpPr>
        <p:spPr bwMode="auto">
          <a:xfrm>
            <a:off x="405468" y="944405"/>
            <a:ext cx="3085594"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mn-ea"/>
                <a:cs typeface="함초롬바탕" panose="02030604000101010101" pitchFamily="18" charset="-127"/>
              </a:rPr>
              <a:t>YOLO V8 training</a:t>
            </a:r>
          </a:p>
        </p:txBody>
      </p:sp>
      <p:cxnSp>
        <p:nvCxnSpPr>
          <p:cNvPr id="9" name="직선 연결선 8">
            <a:extLst>
              <a:ext uri="{FF2B5EF4-FFF2-40B4-BE49-F238E27FC236}">
                <a16:creationId xmlns:a16="http://schemas.microsoft.com/office/drawing/2014/main" id="{0791D451-20F0-998F-3B2A-0166D90DFF06}"/>
              </a:ext>
            </a:extLst>
          </p:cNvPr>
          <p:cNvCxnSpPr/>
          <p:nvPr/>
        </p:nvCxnSpPr>
        <p:spPr>
          <a:xfrm>
            <a:off x="4530903" y="863029"/>
            <a:ext cx="0" cy="5845996"/>
          </a:xfrm>
          <a:prstGeom prst="line">
            <a:avLst/>
          </a:prstGeom>
          <a:ln>
            <a:solidFill>
              <a:schemeClr val="bg2"/>
            </a:solidFill>
            <a:prstDash val="dash"/>
          </a:ln>
        </p:spPr>
        <p:style>
          <a:lnRef idx="1">
            <a:schemeClr val="dk1"/>
          </a:lnRef>
          <a:fillRef idx="0">
            <a:schemeClr val="dk1"/>
          </a:fillRef>
          <a:effectRef idx="0">
            <a:schemeClr val="dk1"/>
          </a:effectRef>
          <a:fontRef idx="minor">
            <a:schemeClr val="tx1"/>
          </a:fontRef>
        </p:style>
      </p:cxnSp>
      <p:sp>
        <p:nvSpPr>
          <p:cNvPr id="13" name="AutoShape 2">
            <a:extLst>
              <a:ext uri="{FF2B5EF4-FFF2-40B4-BE49-F238E27FC236}">
                <a16:creationId xmlns:a16="http://schemas.microsoft.com/office/drawing/2014/main" id="{A24E4892-20D3-0922-9871-55CBCFA16271}"/>
              </a:ext>
            </a:extLst>
          </p:cNvPr>
          <p:cNvSpPr>
            <a:spLocks noChangeArrowheads="1"/>
          </p:cNvSpPr>
          <p:nvPr/>
        </p:nvSpPr>
        <p:spPr bwMode="auto">
          <a:xfrm>
            <a:off x="4662901" y="969143"/>
            <a:ext cx="3085594" cy="432048"/>
          </a:xfrm>
          <a:prstGeom prst="roundRect">
            <a:avLst/>
          </a:prstGeom>
          <a:solidFill>
            <a:srgbClr val="015B9A"/>
          </a:solidFill>
          <a:ln w="3175" cap="flat" cmpd="sng" algn="ctr">
            <a:noFill/>
            <a:prstDash val="solid"/>
          </a:ln>
          <a:effectLst>
            <a:outerShdw blurRad="38100" dist="38100" dir="2700000" algn="tl" rotWithShape="0">
              <a:prstClr val="black">
                <a:alpha val="40000"/>
              </a:prstClr>
            </a:outerShdw>
          </a:effectLst>
        </p:spPr>
        <p:txBody>
          <a:bodyPr lIns="36000" tIns="18000" rIns="36000" bIns="36000" anchor="ctr"/>
          <a:lstStyle/>
          <a:p>
            <a:pPr algn="ctr"/>
            <a:r>
              <a:rPr lang="en-US" altLang="ko-KR" kern="0" dirty="0">
                <a:solidFill>
                  <a:prstClr val="white"/>
                </a:solidFill>
                <a:effectLst>
                  <a:outerShdw blurRad="38100" dist="38100" dir="2700000" algn="tl">
                    <a:srgbClr val="000000">
                      <a:alpha val="43137"/>
                    </a:srgbClr>
                  </a:outerShdw>
                </a:effectLst>
                <a:latin typeface="+mn-ea"/>
                <a:cs typeface="함초롬바탕" panose="02030604000101010101" pitchFamily="18" charset="-127"/>
              </a:rPr>
              <a:t>Comparison V5 &amp; V8</a:t>
            </a:r>
          </a:p>
        </p:txBody>
      </p:sp>
      <mc:AlternateContent xmlns:mc="http://schemas.openxmlformats.org/markup-compatibility/2006" xmlns:a14="http://schemas.microsoft.com/office/drawing/2010/main">
        <mc:Choice Requires="a14">
          <p:graphicFrame>
            <p:nvGraphicFramePr>
              <p:cNvPr id="17" name="표 17">
                <a:extLst>
                  <a:ext uri="{FF2B5EF4-FFF2-40B4-BE49-F238E27FC236}">
                    <a16:creationId xmlns:a16="http://schemas.microsoft.com/office/drawing/2014/main" id="{D5F76954-822A-2BE9-7902-902E664BFE76}"/>
                  </a:ext>
                </a:extLst>
              </p:cNvPr>
              <p:cNvGraphicFramePr>
                <a:graphicFrameLocks noGrp="1"/>
              </p:cNvGraphicFramePr>
              <p:nvPr>
                <p:extLst>
                  <p:ext uri="{D42A27DB-BD31-4B8C-83A1-F6EECF244321}">
                    <p14:modId xmlns:p14="http://schemas.microsoft.com/office/powerpoint/2010/main" val="512744283"/>
                  </p:ext>
                </p:extLst>
              </p:nvPr>
            </p:nvGraphicFramePr>
            <p:xfrm>
              <a:off x="4652627" y="4450144"/>
              <a:ext cx="7405356" cy="1171143"/>
            </p:xfrm>
            <a:graphic>
              <a:graphicData uri="http://schemas.openxmlformats.org/drawingml/2006/table">
                <a:tbl>
                  <a:tblPr firstRow="1" bandRow="1">
                    <a:tableStyleId>{5940675A-B579-460E-94D1-54222C63F5DA}</a:tableStyleId>
                  </a:tblPr>
                  <a:tblGrid>
                    <a:gridCol w="2468452">
                      <a:extLst>
                        <a:ext uri="{9D8B030D-6E8A-4147-A177-3AD203B41FA5}">
                          <a16:colId xmlns:a16="http://schemas.microsoft.com/office/drawing/2014/main" val="495576363"/>
                        </a:ext>
                      </a:extLst>
                    </a:gridCol>
                    <a:gridCol w="2468452">
                      <a:extLst>
                        <a:ext uri="{9D8B030D-6E8A-4147-A177-3AD203B41FA5}">
                          <a16:colId xmlns:a16="http://schemas.microsoft.com/office/drawing/2014/main" val="3663047488"/>
                        </a:ext>
                      </a:extLst>
                    </a:gridCol>
                    <a:gridCol w="2468452">
                      <a:extLst>
                        <a:ext uri="{9D8B030D-6E8A-4147-A177-3AD203B41FA5}">
                          <a16:colId xmlns:a16="http://schemas.microsoft.com/office/drawing/2014/main" val="1431088602"/>
                        </a:ext>
                      </a:extLst>
                    </a:gridCol>
                  </a:tblGrid>
                  <a:tr h="390381">
                    <a:tc>
                      <a:txBody>
                        <a:bodyPr/>
                        <a:lstStyle/>
                        <a:p>
                          <a:pPr algn="ctr" latinLnBrk="1"/>
                          <a:endParaRPr lang="ko-KR" altLang="en-US" dirty="0"/>
                        </a:p>
                      </a:txBody>
                      <a:tcPr anchor="ctr">
                        <a:solidFill>
                          <a:schemeClr val="bg2"/>
                        </a:solidFill>
                      </a:tcPr>
                    </a:tc>
                    <a:tc>
                      <a:txBody>
                        <a:bodyPr/>
                        <a:lstStyle/>
                        <a:p>
                          <a:pPr algn="ctr" latinLnBrk="1"/>
                          <a:r>
                            <a:rPr lang="en-US" altLang="ko-KR" dirty="0"/>
                            <a:t>YOLO V5</a:t>
                          </a:r>
                          <a:endParaRPr lang="ko-KR" altLang="en-US" dirty="0"/>
                        </a:p>
                      </a:txBody>
                      <a:tcPr anchor="ctr">
                        <a:solidFill>
                          <a:schemeClr val="bg2"/>
                        </a:solidFill>
                      </a:tcPr>
                    </a:tc>
                    <a:tc>
                      <a:txBody>
                        <a:bodyPr/>
                        <a:lstStyle/>
                        <a:p>
                          <a:pPr algn="ctr" latinLnBrk="1"/>
                          <a:r>
                            <a:rPr lang="en-US" altLang="ko-KR" dirty="0"/>
                            <a:t>YOLO V8</a:t>
                          </a:r>
                          <a:endParaRPr lang="ko-KR" altLang="en-US" dirty="0"/>
                        </a:p>
                      </a:txBody>
                      <a:tcPr anchor="ctr">
                        <a:solidFill>
                          <a:schemeClr val="bg2"/>
                        </a:solidFill>
                      </a:tcPr>
                    </a:tc>
                    <a:extLst>
                      <a:ext uri="{0D108BD9-81ED-4DB2-BD59-A6C34878D82A}">
                        <a16:rowId xmlns:a16="http://schemas.microsoft.com/office/drawing/2014/main" val="463092891"/>
                      </a:ext>
                    </a:extLst>
                  </a:tr>
                  <a:tr h="390381">
                    <a:tc>
                      <a:txBody>
                        <a:bodyPr/>
                        <a:lstStyle/>
                        <a:p>
                          <a:pPr algn="ctr" latinLnBrk="1"/>
                          <a:r>
                            <a:rPr lang="en-US" altLang="ko-KR" dirty="0"/>
                            <a:t>Training set</a:t>
                          </a:r>
                          <a:endParaRPr lang="ko-KR" altLang="en-US" dirty="0"/>
                        </a:p>
                      </a:txBody>
                      <a:tcPr anchor="ctr">
                        <a:solidFill>
                          <a:schemeClr val="bg2"/>
                        </a:solidFill>
                      </a:tcPr>
                    </a:tc>
                    <a:tc>
                      <a:txBody>
                        <a:bodyPr/>
                        <a:lstStyle/>
                        <a:p>
                          <a:pPr algn="ctr" latinLnBrk="1"/>
                          <a:r>
                            <a:rPr lang="en-US" altLang="ko-KR" dirty="0"/>
                            <a:t>About 3,500 images</a:t>
                          </a:r>
                          <a:endParaRPr lang="ko-KR" altLang="en-US" dirty="0"/>
                        </a:p>
                      </a:txBody>
                      <a:tcPr anchor="ctr"/>
                    </a:tc>
                    <a:tc>
                      <a:txBody>
                        <a:bodyPr/>
                        <a:lstStyle/>
                        <a:p>
                          <a:pPr algn="ctr" latinLnBrk="1"/>
                          <a:r>
                            <a:rPr lang="en-US" altLang="ko-KR" dirty="0"/>
                            <a:t>About 400 images</a:t>
                          </a:r>
                          <a:endParaRPr lang="ko-KR" altLang="en-US" dirty="0"/>
                        </a:p>
                      </a:txBody>
                      <a:tcPr anchor="ctr"/>
                    </a:tc>
                    <a:extLst>
                      <a:ext uri="{0D108BD9-81ED-4DB2-BD59-A6C34878D82A}">
                        <a16:rowId xmlns:a16="http://schemas.microsoft.com/office/drawing/2014/main" val="1841797133"/>
                      </a:ext>
                    </a:extLst>
                  </a:tr>
                  <a:tr h="390381">
                    <a:tc>
                      <a:txBody>
                        <a:bodyPr/>
                        <a:lstStyle/>
                        <a:p>
                          <a:pPr algn="ctr" latinLnBrk="1"/>
                          <a:r>
                            <a:rPr lang="en-US" altLang="ko-KR" dirty="0"/>
                            <a:t>Average confidence</a:t>
                          </a:r>
                          <a:endParaRPr lang="ko-KR" altLang="en-US" dirty="0"/>
                        </a:p>
                      </a:txBody>
                      <a:tcPr anchor="ctr">
                        <a:solidFill>
                          <a:schemeClr val="bg2"/>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0.78 ~ 0.82</m:t>
                                </m:r>
                              </m:oMath>
                            </m:oMathPara>
                          </a14:m>
                          <a:endParaRPr lang="ko-KR" altLang="en-US" dirty="0"/>
                        </a:p>
                      </a:txBody>
                      <a:tcPr anchor="ctr"/>
                    </a:tc>
                    <a:tc>
                      <a:txBody>
                        <a:bodyPr/>
                        <a:lstStyle/>
                        <a:p>
                          <a:pPr marL="0" marR="0" lvl="0" indent="0" algn="ctr" defTabSz="91426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0.94~0.96</m:t>
                                </m:r>
                              </m:oMath>
                            </m:oMathPara>
                          </a14:m>
                          <a:endParaRPr lang="ko-KR" altLang="en-US" dirty="0"/>
                        </a:p>
                      </a:txBody>
                      <a:tcPr anchor="ctr"/>
                    </a:tc>
                    <a:extLst>
                      <a:ext uri="{0D108BD9-81ED-4DB2-BD59-A6C34878D82A}">
                        <a16:rowId xmlns:a16="http://schemas.microsoft.com/office/drawing/2014/main" val="1528698149"/>
                      </a:ext>
                    </a:extLst>
                  </a:tr>
                </a:tbl>
              </a:graphicData>
            </a:graphic>
          </p:graphicFrame>
        </mc:Choice>
        <mc:Fallback xmlns="">
          <p:graphicFrame>
            <p:nvGraphicFramePr>
              <p:cNvPr id="17" name="표 17">
                <a:extLst>
                  <a:ext uri="{FF2B5EF4-FFF2-40B4-BE49-F238E27FC236}">
                    <a16:creationId xmlns:a16="http://schemas.microsoft.com/office/drawing/2014/main" id="{D5F76954-822A-2BE9-7902-902E664BFE76}"/>
                  </a:ext>
                </a:extLst>
              </p:cNvPr>
              <p:cNvGraphicFramePr>
                <a:graphicFrameLocks noGrp="1"/>
              </p:cNvGraphicFramePr>
              <p:nvPr>
                <p:extLst>
                  <p:ext uri="{D42A27DB-BD31-4B8C-83A1-F6EECF244321}">
                    <p14:modId xmlns:p14="http://schemas.microsoft.com/office/powerpoint/2010/main" val="512744283"/>
                  </p:ext>
                </p:extLst>
              </p:nvPr>
            </p:nvGraphicFramePr>
            <p:xfrm>
              <a:off x="4652627" y="4450144"/>
              <a:ext cx="7405356" cy="1171143"/>
            </p:xfrm>
            <a:graphic>
              <a:graphicData uri="http://schemas.openxmlformats.org/drawingml/2006/table">
                <a:tbl>
                  <a:tblPr firstRow="1" bandRow="1">
                    <a:tableStyleId>{5940675A-B579-460E-94D1-54222C63F5DA}</a:tableStyleId>
                  </a:tblPr>
                  <a:tblGrid>
                    <a:gridCol w="2468452">
                      <a:extLst>
                        <a:ext uri="{9D8B030D-6E8A-4147-A177-3AD203B41FA5}">
                          <a16:colId xmlns:a16="http://schemas.microsoft.com/office/drawing/2014/main" val="495576363"/>
                        </a:ext>
                      </a:extLst>
                    </a:gridCol>
                    <a:gridCol w="2468452">
                      <a:extLst>
                        <a:ext uri="{9D8B030D-6E8A-4147-A177-3AD203B41FA5}">
                          <a16:colId xmlns:a16="http://schemas.microsoft.com/office/drawing/2014/main" val="3663047488"/>
                        </a:ext>
                      </a:extLst>
                    </a:gridCol>
                    <a:gridCol w="2468452">
                      <a:extLst>
                        <a:ext uri="{9D8B030D-6E8A-4147-A177-3AD203B41FA5}">
                          <a16:colId xmlns:a16="http://schemas.microsoft.com/office/drawing/2014/main" val="1431088602"/>
                        </a:ext>
                      </a:extLst>
                    </a:gridCol>
                  </a:tblGrid>
                  <a:tr h="390381">
                    <a:tc>
                      <a:txBody>
                        <a:bodyPr/>
                        <a:lstStyle/>
                        <a:p>
                          <a:pPr algn="ctr" latinLnBrk="1"/>
                          <a:endParaRPr lang="ko-KR" altLang="en-US" dirty="0"/>
                        </a:p>
                      </a:txBody>
                      <a:tcPr anchor="ctr">
                        <a:solidFill>
                          <a:schemeClr val="bg2"/>
                        </a:solidFill>
                      </a:tcPr>
                    </a:tc>
                    <a:tc>
                      <a:txBody>
                        <a:bodyPr/>
                        <a:lstStyle/>
                        <a:p>
                          <a:pPr algn="ctr" latinLnBrk="1"/>
                          <a:r>
                            <a:rPr lang="en-US" altLang="ko-KR" dirty="0"/>
                            <a:t>YOLO V5</a:t>
                          </a:r>
                          <a:endParaRPr lang="ko-KR" altLang="en-US" dirty="0"/>
                        </a:p>
                      </a:txBody>
                      <a:tcPr anchor="ctr">
                        <a:solidFill>
                          <a:schemeClr val="bg2"/>
                        </a:solidFill>
                      </a:tcPr>
                    </a:tc>
                    <a:tc>
                      <a:txBody>
                        <a:bodyPr/>
                        <a:lstStyle/>
                        <a:p>
                          <a:pPr algn="ctr" latinLnBrk="1"/>
                          <a:r>
                            <a:rPr lang="en-US" altLang="ko-KR" dirty="0"/>
                            <a:t>YOLO V8</a:t>
                          </a:r>
                          <a:endParaRPr lang="ko-KR" altLang="en-US" dirty="0"/>
                        </a:p>
                      </a:txBody>
                      <a:tcPr anchor="ctr">
                        <a:solidFill>
                          <a:schemeClr val="bg2"/>
                        </a:solidFill>
                      </a:tcPr>
                    </a:tc>
                    <a:extLst>
                      <a:ext uri="{0D108BD9-81ED-4DB2-BD59-A6C34878D82A}">
                        <a16:rowId xmlns:a16="http://schemas.microsoft.com/office/drawing/2014/main" val="463092891"/>
                      </a:ext>
                    </a:extLst>
                  </a:tr>
                  <a:tr h="390381">
                    <a:tc>
                      <a:txBody>
                        <a:bodyPr/>
                        <a:lstStyle/>
                        <a:p>
                          <a:pPr algn="ctr" latinLnBrk="1"/>
                          <a:r>
                            <a:rPr lang="en-US" altLang="ko-KR" dirty="0"/>
                            <a:t>Training set</a:t>
                          </a:r>
                          <a:endParaRPr lang="ko-KR" altLang="en-US" dirty="0"/>
                        </a:p>
                      </a:txBody>
                      <a:tcPr anchor="ctr">
                        <a:solidFill>
                          <a:schemeClr val="bg2"/>
                        </a:solidFill>
                      </a:tcPr>
                    </a:tc>
                    <a:tc>
                      <a:txBody>
                        <a:bodyPr/>
                        <a:lstStyle/>
                        <a:p>
                          <a:pPr algn="ctr" latinLnBrk="1"/>
                          <a:r>
                            <a:rPr lang="en-US" altLang="ko-KR" dirty="0"/>
                            <a:t>About 3,500 images</a:t>
                          </a:r>
                          <a:endParaRPr lang="ko-KR" altLang="en-US" dirty="0"/>
                        </a:p>
                      </a:txBody>
                      <a:tcPr anchor="ctr"/>
                    </a:tc>
                    <a:tc>
                      <a:txBody>
                        <a:bodyPr/>
                        <a:lstStyle/>
                        <a:p>
                          <a:pPr algn="ctr" latinLnBrk="1"/>
                          <a:r>
                            <a:rPr lang="en-US" altLang="ko-KR" dirty="0"/>
                            <a:t>About 400 images</a:t>
                          </a:r>
                          <a:endParaRPr lang="ko-KR" altLang="en-US" dirty="0"/>
                        </a:p>
                      </a:txBody>
                      <a:tcPr anchor="ctr"/>
                    </a:tc>
                    <a:extLst>
                      <a:ext uri="{0D108BD9-81ED-4DB2-BD59-A6C34878D82A}">
                        <a16:rowId xmlns:a16="http://schemas.microsoft.com/office/drawing/2014/main" val="1841797133"/>
                      </a:ext>
                    </a:extLst>
                  </a:tr>
                  <a:tr h="390381">
                    <a:tc>
                      <a:txBody>
                        <a:bodyPr/>
                        <a:lstStyle/>
                        <a:p>
                          <a:pPr algn="ctr" latinLnBrk="1"/>
                          <a:r>
                            <a:rPr lang="en-US" altLang="ko-KR" dirty="0"/>
                            <a:t>Average confidence</a:t>
                          </a:r>
                          <a:endParaRPr lang="ko-KR" altLang="en-US" dirty="0"/>
                        </a:p>
                      </a:txBody>
                      <a:tcPr anchor="ctr">
                        <a:solidFill>
                          <a:schemeClr val="bg2"/>
                        </a:solidFill>
                      </a:tcPr>
                    </a:tc>
                    <a:tc>
                      <a:txBody>
                        <a:bodyPr/>
                        <a:lstStyle/>
                        <a:p>
                          <a:endParaRPr lang="ko-KR"/>
                        </a:p>
                      </a:txBody>
                      <a:tcPr anchor="ctr">
                        <a:blipFill>
                          <a:blip r:embed="rId7"/>
                          <a:stretch>
                            <a:fillRect l="-100000" t="-206250" r="-100246" b="-20313"/>
                          </a:stretch>
                        </a:blipFill>
                      </a:tcPr>
                    </a:tc>
                    <a:tc>
                      <a:txBody>
                        <a:bodyPr/>
                        <a:lstStyle/>
                        <a:p>
                          <a:endParaRPr lang="ko-KR"/>
                        </a:p>
                      </a:txBody>
                      <a:tcPr anchor="ctr">
                        <a:blipFill>
                          <a:blip r:embed="rId7"/>
                          <a:stretch>
                            <a:fillRect l="-200494" t="-206250" r="-494" b="-20313"/>
                          </a:stretch>
                        </a:blipFill>
                      </a:tcPr>
                    </a:tc>
                    <a:extLst>
                      <a:ext uri="{0D108BD9-81ED-4DB2-BD59-A6C34878D82A}">
                        <a16:rowId xmlns:a16="http://schemas.microsoft.com/office/drawing/2014/main" val="1528698149"/>
                      </a:ext>
                    </a:extLst>
                  </a:tr>
                </a:tbl>
              </a:graphicData>
            </a:graphic>
          </p:graphicFrame>
        </mc:Fallback>
      </mc:AlternateContent>
      <p:sp>
        <p:nvSpPr>
          <p:cNvPr id="18" name="화살표: 갈매기형 수장 17">
            <a:extLst>
              <a:ext uri="{FF2B5EF4-FFF2-40B4-BE49-F238E27FC236}">
                <a16:creationId xmlns:a16="http://schemas.microsoft.com/office/drawing/2014/main" id="{4C4DFB96-A8CC-5946-5FCF-97736E230C57}"/>
              </a:ext>
            </a:extLst>
          </p:cNvPr>
          <p:cNvSpPr/>
          <p:nvPr/>
        </p:nvSpPr>
        <p:spPr>
          <a:xfrm rot="5400000">
            <a:off x="8146119" y="5501855"/>
            <a:ext cx="369333" cy="1001485"/>
          </a:xfrm>
          <a:prstGeom prst="chevron">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D87A893-240B-447F-9B2B-C9AECD38D684}"/>
                  </a:ext>
                </a:extLst>
              </p:cNvPr>
              <p:cNvSpPr txBox="1"/>
              <p:nvPr/>
            </p:nvSpPr>
            <p:spPr>
              <a:xfrm>
                <a:off x="4632590" y="6339693"/>
                <a:ext cx="7435665" cy="369332"/>
              </a:xfrm>
              <a:prstGeom prst="rect">
                <a:avLst/>
              </a:prstGeom>
              <a:noFill/>
            </p:spPr>
            <p:txBody>
              <a:bodyPr wrap="square" rtlCol="0">
                <a:spAutoFit/>
              </a:bodyPr>
              <a:lstStyle/>
              <a:p>
                <a:pPr algn="ctr"/>
                <a:r>
                  <a:rPr lang="en-US" altLang="ko-KR" dirty="0"/>
                  <a:t>Used yolo V8 &amp; confidence threshold : </a:t>
                </a:r>
                <a14:m>
                  <m:oMath xmlns:m="http://schemas.openxmlformats.org/officeDocument/2006/math">
                    <m:r>
                      <a:rPr lang="en-US" altLang="ko-KR" b="0" i="1" smtClean="0">
                        <a:latin typeface="Cambria Math" panose="02040503050406030204" pitchFamily="18" charset="0"/>
                      </a:rPr>
                      <m:t>0.9</m:t>
                    </m:r>
                  </m:oMath>
                </a14:m>
                <a:r>
                  <a:rPr lang="en-US" altLang="ko-KR" dirty="0"/>
                  <a:t> </a:t>
                </a:r>
                <a:endParaRPr lang="ko-KR" altLang="en-US" dirty="0"/>
              </a:p>
            </p:txBody>
          </p:sp>
        </mc:Choice>
        <mc:Fallback xmlns="">
          <p:sp>
            <p:nvSpPr>
              <p:cNvPr id="19" name="TextBox 18">
                <a:extLst>
                  <a:ext uri="{FF2B5EF4-FFF2-40B4-BE49-F238E27FC236}">
                    <a16:creationId xmlns:a16="http://schemas.microsoft.com/office/drawing/2014/main" id="{ED87A893-240B-447F-9B2B-C9AECD38D684}"/>
                  </a:ext>
                </a:extLst>
              </p:cNvPr>
              <p:cNvSpPr txBox="1">
                <a:spLocks noRot="1" noChangeAspect="1" noMove="1" noResize="1" noEditPoints="1" noAdjustHandles="1" noChangeArrowheads="1" noChangeShapeType="1" noTextEdit="1"/>
              </p:cNvSpPr>
              <p:nvPr/>
            </p:nvSpPr>
            <p:spPr>
              <a:xfrm>
                <a:off x="4632590" y="6339693"/>
                <a:ext cx="7435665" cy="369332"/>
              </a:xfrm>
              <a:prstGeom prst="rect">
                <a:avLst/>
              </a:prstGeom>
              <a:blipFill>
                <a:blip r:embed="rId8"/>
                <a:stretch>
                  <a:fillRect t="-9836" b="-24590"/>
                </a:stretch>
              </a:blipFill>
            </p:spPr>
            <p:txBody>
              <a:bodyPr/>
              <a:lstStyle/>
              <a:p>
                <a:r>
                  <a:rPr lang="ko-KR" altLang="en-US">
                    <a:noFill/>
                  </a:rPr>
                  <a:t> </a:t>
                </a:r>
              </a:p>
            </p:txBody>
          </p:sp>
        </mc:Fallback>
      </mc:AlternateContent>
      <p:sp>
        <p:nvSpPr>
          <p:cNvPr id="20" name="직사각형 19">
            <a:extLst>
              <a:ext uri="{FF2B5EF4-FFF2-40B4-BE49-F238E27FC236}">
                <a16:creationId xmlns:a16="http://schemas.microsoft.com/office/drawing/2014/main" id="{986621F2-48E0-4D8A-89DD-AEA89456BAAE}"/>
              </a:ext>
            </a:extLst>
          </p:cNvPr>
          <p:cNvSpPr/>
          <p:nvPr/>
        </p:nvSpPr>
        <p:spPr>
          <a:xfrm>
            <a:off x="7264600" y="1583855"/>
            <a:ext cx="1067742" cy="30659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Yolo V5</a:t>
            </a:r>
            <a:endParaRPr lang="ko-KR" altLang="en-US" dirty="0">
              <a:solidFill>
                <a:schemeClr val="tx1"/>
              </a:solidFill>
            </a:endParaRPr>
          </a:p>
        </p:txBody>
      </p:sp>
      <p:sp>
        <p:nvSpPr>
          <p:cNvPr id="21" name="직사각형 20">
            <a:extLst>
              <a:ext uri="{FF2B5EF4-FFF2-40B4-BE49-F238E27FC236}">
                <a16:creationId xmlns:a16="http://schemas.microsoft.com/office/drawing/2014/main" id="{C8A8C9EC-3F86-DBD8-7A55-FED7C419BD02}"/>
              </a:ext>
            </a:extLst>
          </p:cNvPr>
          <p:cNvSpPr/>
          <p:nvPr/>
        </p:nvSpPr>
        <p:spPr>
          <a:xfrm>
            <a:off x="11024941" y="1573580"/>
            <a:ext cx="1067742" cy="30659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Yolo V8</a:t>
            </a:r>
            <a:endParaRPr lang="ko-KR" altLang="en-US" dirty="0">
              <a:solidFill>
                <a:schemeClr val="tx1"/>
              </a:solidFill>
            </a:endParaRPr>
          </a:p>
        </p:txBody>
      </p:sp>
    </p:spTree>
    <p:extLst>
      <p:ext uri="{BB962C8B-B14F-4D97-AF65-F5344CB8AC3E}">
        <p14:creationId xmlns:p14="http://schemas.microsoft.com/office/powerpoint/2010/main" val="1340780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3BBF3E-0831-AD9D-FBB2-64393BD1899D}"/>
              </a:ext>
            </a:extLst>
          </p:cNvPr>
          <p:cNvSpPr txBox="1"/>
          <p:nvPr/>
        </p:nvSpPr>
        <p:spPr>
          <a:xfrm>
            <a:off x="263781" y="205853"/>
            <a:ext cx="6003667" cy="461665"/>
          </a:xfrm>
          <a:prstGeom prst="rect">
            <a:avLst/>
          </a:prstGeom>
          <a:noFill/>
        </p:spPr>
        <p:txBody>
          <a:bodyPr wrap="square" rtlCol="0" anchor="t">
            <a:spAutoFit/>
          </a:bodyPr>
          <a:lstStyle/>
          <a:p>
            <a:pPr defTabSz="456704" latinLnBrk="0"/>
            <a:r>
              <a:rPr lang="ko-KR" altLang="en-US" sz="2400" dirty="0">
                <a:solidFill>
                  <a:prstClr val="black"/>
                </a:solidFill>
                <a:latin typeface="+mn-ea"/>
                <a:cs typeface="함초롬바탕" panose="02030604000101010101" pitchFamily="18" charset="-127"/>
              </a:rPr>
              <a:t>▣ </a:t>
            </a:r>
            <a:r>
              <a:rPr lang="en-US" altLang="ko-KR" sz="2400" dirty="0">
                <a:solidFill>
                  <a:prstClr val="black"/>
                </a:solidFill>
                <a:latin typeface="+mn-ea"/>
                <a:cs typeface="함초롬바탕" panose="02030604000101010101" pitchFamily="18" charset="-127"/>
              </a:rPr>
              <a:t>Sensor calibration</a:t>
            </a:r>
            <a:endParaRPr lang="ko-KR" altLang="en-US" sz="2400" dirty="0">
              <a:solidFill>
                <a:prstClr val="black"/>
              </a:solidFill>
              <a:latin typeface="+mn-ea"/>
              <a:cs typeface="함초롬바탕" panose="02030604000101010101" pitchFamily="18" charset="-127"/>
            </a:endParaRPr>
          </a:p>
        </p:txBody>
      </p:sp>
      <p:grpSp>
        <p:nvGrpSpPr>
          <p:cNvPr id="16" name="그룹 15">
            <a:extLst>
              <a:ext uri="{FF2B5EF4-FFF2-40B4-BE49-F238E27FC236}">
                <a16:creationId xmlns:a16="http://schemas.microsoft.com/office/drawing/2014/main" id="{AC0CF11D-DD8F-CAB7-7A0E-FD0449514E71}"/>
              </a:ext>
            </a:extLst>
          </p:cNvPr>
          <p:cNvGrpSpPr/>
          <p:nvPr/>
        </p:nvGrpSpPr>
        <p:grpSpPr>
          <a:xfrm>
            <a:off x="857930" y="930466"/>
            <a:ext cx="6080846" cy="2160457"/>
            <a:chOff x="363497" y="789009"/>
            <a:chExt cx="6043591" cy="2364530"/>
          </a:xfrm>
        </p:grpSpPr>
        <p:pic>
          <p:nvPicPr>
            <p:cNvPr id="5" name="그림 4">
              <a:extLst>
                <a:ext uri="{FF2B5EF4-FFF2-40B4-BE49-F238E27FC236}">
                  <a16:creationId xmlns:a16="http://schemas.microsoft.com/office/drawing/2014/main" id="{F467A9A9-5938-46D4-7594-A6E9312B1335}"/>
                </a:ext>
              </a:extLst>
            </p:cNvPr>
            <p:cNvPicPr>
              <a:picLocks noChangeAspect="1"/>
            </p:cNvPicPr>
            <p:nvPr/>
          </p:nvPicPr>
          <p:blipFill>
            <a:blip r:embed="rId3"/>
            <a:stretch>
              <a:fillRect/>
            </a:stretch>
          </p:blipFill>
          <p:spPr>
            <a:xfrm>
              <a:off x="363497" y="789009"/>
              <a:ext cx="6043591" cy="1999553"/>
            </a:xfrm>
            <a:prstGeom prst="rect">
              <a:avLst/>
            </a:prstGeom>
          </p:spPr>
        </p:pic>
        <p:sp>
          <p:nvSpPr>
            <p:cNvPr id="6" name="TextBox 5">
              <a:extLst>
                <a:ext uri="{FF2B5EF4-FFF2-40B4-BE49-F238E27FC236}">
                  <a16:creationId xmlns:a16="http://schemas.microsoft.com/office/drawing/2014/main" id="{B6AB44F9-0A2E-06B9-25CB-B1470FC91184}"/>
                </a:ext>
              </a:extLst>
            </p:cNvPr>
            <p:cNvSpPr txBox="1"/>
            <p:nvPr/>
          </p:nvSpPr>
          <p:spPr>
            <a:xfrm>
              <a:off x="1341120" y="1193074"/>
              <a:ext cx="2374196" cy="1393372"/>
            </a:xfrm>
            <a:prstGeom prst="rect">
              <a:avLst/>
            </a:prstGeom>
            <a:noFill/>
            <a:ln w="28575">
              <a:solidFill>
                <a:srgbClr val="FF0000"/>
              </a:solidFill>
              <a:prstDash val="lgDash"/>
            </a:ln>
          </p:spPr>
          <p:txBody>
            <a:bodyPr wrap="square" rtlCol="0">
              <a:spAutoFit/>
            </a:bodyPr>
            <a:lstStyle/>
            <a:p>
              <a:endParaRPr lang="ko-KR" altLang="en-US" dirty="0"/>
            </a:p>
          </p:txBody>
        </p:sp>
        <p:sp>
          <p:nvSpPr>
            <p:cNvPr id="7" name="TextBox 6">
              <a:extLst>
                <a:ext uri="{FF2B5EF4-FFF2-40B4-BE49-F238E27FC236}">
                  <a16:creationId xmlns:a16="http://schemas.microsoft.com/office/drawing/2014/main" id="{58F38E3F-B040-07E1-B1D5-487C2975BC3C}"/>
                </a:ext>
              </a:extLst>
            </p:cNvPr>
            <p:cNvSpPr txBox="1"/>
            <p:nvPr/>
          </p:nvSpPr>
          <p:spPr>
            <a:xfrm>
              <a:off x="3744686" y="1197429"/>
              <a:ext cx="2125778" cy="1393372"/>
            </a:xfrm>
            <a:prstGeom prst="rect">
              <a:avLst/>
            </a:prstGeom>
            <a:noFill/>
            <a:ln w="28575">
              <a:solidFill>
                <a:schemeClr val="accent1">
                  <a:lumMod val="60000"/>
                  <a:lumOff val="40000"/>
                </a:schemeClr>
              </a:solidFill>
              <a:prstDash val="lgDash"/>
            </a:ln>
          </p:spPr>
          <p:txBody>
            <a:bodyPr wrap="square" rtlCol="0">
              <a:spAutoFit/>
            </a:bodyPr>
            <a:lstStyle/>
            <a:p>
              <a:endParaRPr lang="ko-KR" altLang="en-US" dirty="0"/>
            </a:p>
          </p:txBody>
        </p:sp>
        <p:sp>
          <p:nvSpPr>
            <p:cNvPr id="10" name="TextBox 9">
              <a:extLst>
                <a:ext uri="{FF2B5EF4-FFF2-40B4-BE49-F238E27FC236}">
                  <a16:creationId xmlns:a16="http://schemas.microsoft.com/office/drawing/2014/main" id="{CD95A801-1BE2-5AFB-3B91-E7FC73F5AFF2}"/>
                </a:ext>
              </a:extLst>
            </p:cNvPr>
            <p:cNvSpPr txBox="1"/>
            <p:nvPr/>
          </p:nvSpPr>
          <p:spPr>
            <a:xfrm>
              <a:off x="1384661" y="2762434"/>
              <a:ext cx="2403566" cy="369332"/>
            </a:xfrm>
            <a:prstGeom prst="rect">
              <a:avLst/>
            </a:prstGeom>
            <a:noFill/>
          </p:spPr>
          <p:txBody>
            <a:bodyPr wrap="square" rtlCol="0">
              <a:spAutoFit/>
            </a:bodyPr>
            <a:lstStyle/>
            <a:p>
              <a:pPr algn="ctr"/>
              <a:r>
                <a:rPr lang="en-US" altLang="ko-KR" dirty="0">
                  <a:solidFill>
                    <a:srgbClr val="FF0000"/>
                  </a:solidFill>
                </a:rPr>
                <a:t>Intrinsic matrix</a:t>
              </a:r>
              <a:endParaRPr lang="ko-KR" altLang="en-US" dirty="0">
                <a:solidFill>
                  <a:srgbClr val="FF0000"/>
                </a:solidFill>
              </a:endParaRPr>
            </a:p>
          </p:txBody>
        </p:sp>
        <p:sp>
          <p:nvSpPr>
            <p:cNvPr id="11" name="TextBox 10">
              <a:extLst>
                <a:ext uri="{FF2B5EF4-FFF2-40B4-BE49-F238E27FC236}">
                  <a16:creationId xmlns:a16="http://schemas.microsoft.com/office/drawing/2014/main" id="{D46F79DE-8445-FBFD-BA8F-304F9301E614}"/>
                </a:ext>
              </a:extLst>
            </p:cNvPr>
            <p:cNvSpPr txBox="1"/>
            <p:nvPr/>
          </p:nvSpPr>
          <p:spPr>
            <a:xfrm>
              <a:off x="3692434" y="2784207"/>
              <a:ext cx="2403566" cy="369332"/>
            </a:xfrm>
            <a:prstGeom prst="rect">
              <a:avLst/>
            </a:prstGeom>
            <a:noFill/>
          </p:spPr>
          <p:txBody>
            <a:bodyPr wrap="square" rtlCol="0">
              <a:spAutoFit/>
            </a:bodyPr>
            <a:lstStyle/>
            <a:p>
              <a:pPr algn="ctr"/>
              <a:r>
                <a:rPr lang="en-US" altLang="ko-KR" dirty="0">
                  <a:solidFill>
                    <a:schemeClr val="accent1"/>
                  </a:solidFill>
                </a:rPr>
                <a:t>Extrinsic matrix</a:t>
              </a:r>
              <a:endParaRPr lang="ko-KR" altLang="en-US" dirty="0">
                <a:solidFill>
                  <a:schemeClr val="accent1"/>
                </a:solidFill>
              </a:endParaRPr>
            </a:p>
          </p:txBody>
        </p:sp>
      </p:grpSp>
      <p:cxnSp>
        <p:nvCxnSpPr>
          <p:cNvPr id="12" name="직선 연결선 11">
            <a:extLst>
              <a:ext uri="{FF2B5EF4-FFF2-40B4-BE49-F238E27FC236}">
                <a16:creationId xmlns:a16="http://schemas.microsoft.com/office/drawing/2014/main" id="{3170F844-248F-1C80-D794-B0BCEC46E6E9}"/>
              </a:ext>
            </a:extLst>
          </p:cNvPr>
          <p:cNvCxnSpPr/>
          <p:nvPr/>
        </p:nvCxnSpPr>
        <p:spPr>
          <a:xfrm>
            <a:off x="150570" y="3257005"/>
            <a:ext cx="11649545" cy="0"/>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88E7B975-4940-CCA1-3299-35F5B9AD5534}"/>
              </a:ext>
            </a:extLst>
          </p:cNvPr>
          <p:cNvCxnSpPr>
            <a:cxnSpLocks/>
          </p:cNvCxnSpPr>
          <p:nvPr/>
        </p:nvCxnSpPr>
        <p:spPr>
          <a:xfrm flipV="1">
            <a:off x="5826034" y="3257005"/>
            <a:ext cx="0" cy="3395142"/>
          </a:xfrm>
          <a:prstGeom prst="line">
            <a:avLst/>
          </a:prstGeom>
          <a:ln w="1905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D15A9AB-B54A-9FD3-5C2D-082E2C6D28A3}"/>
              </a:ext>
            </a:extLst>
          </p:cNvPr>
          <p:cNvSpPr txBox="1"/>
          <p:nvPr/>
        </p:nvSpPr>
        <p:spPr>
          <a:xfrm>
            <a:off x="150571" y="3300580"/>
            <a:ext cx="5684172" cy="369332"/>
          </a:xfrm>
          <a:prstGeom prst="rect">
            <a:avLst/>
          </a:prstGeom>
          <a:noFill/>
        </p:spPr>
        <p:txBody>
          <a:bodyPr wrap="square" rtlCol="0">
            <a:spAutoFit/>
          </a:bodyPr>
          <a:lstStyle/>
          <a:p>
            <a:pPr algn="ctr"/>
            <a:r>
              <a:rPr lang="en-US" altLang="ko-KR" u="sng" dirty="0"/>
              <a:t>Calculation of intrinsic matrix</a:t>
            </a:r>
            <a:endParaRPr lang="ko-KR" altLang="en-US" u="sng" dirty="0"/>
          </a:p>
        </p:txBody>
      </p:sp>
      <p:sp>
        <p:nvSpPr>
          <p:cNvPr id="19" name="TextBox 18">
            <a:extLst>
              <a:ext uri="{FF2B5EF4-FFF2-40B4-BE49-F238E27FC236}">
                <a16:creationId xmlns:a16="http://schemas.microsoft.com/office/drawing/2014/main" id="{D3BC9F77-3CE7-041A-2180-20D0E9E6EA48}"/>
              </a:ext>
            </a:extLst>
          </p:cNvPr>
          <p:cNvSpPr txBox="1"/>
          <p:nvPr/>
        </p:nvSpPr>
        <p:spPr>
          <a:xfrm>
            <a:off x="5843452" y="3300580"/>
            <a:ext cx="5956663" cy="369332"/>
          </a:xfrm>
          <a:prstGeom prst="rect">
            <a:avLst/>
          </a:prstGeom>
          <a:noFill/>
        </p:spPr>
        <p:txBody>
          <a:bodyPr wrap="square" rtlCol="0">
            <a:spAutoFit/>
          </a:bodyPr>
          <a:lstStyle/>
          <a:p>
            <a:pPr algn="ctr"/>
            <a:r>
              <a:rPr lang="en-US" altLang="ko-KR" u="sng" dirty="0"/>
              <a:t>Calculation of extrinsic matrix</a:t>
            </a:r>
            <a:endParaRPr lang="ko-KR" altLang="en-US" u="sng" dirty="0"/>
          </a:p>
        </p:txBody>
      </p:sp>
      <p:sp>
        <p:nvSpPr>
          <p:cNvPr id="21" name="TextBox 20">
            <a:extLst>
              <a:ext uri="{FF2B5EF4-FFF2-40B4-BE49-F238E27FC236}">
                <a16:creationId xmlns:a16="http://schemas.microsoft.com/office/drawing/2014/main" id="{AA5019A2-8DB2-E23A-C8FF-204F2551DDBD}"/>
              </a:ext>
            </a:extLst>
          </p:cNvPr>
          <p:cNvSpPr txBox="1"/>
          <p:nvPr/>
        </p:nvSpPr>
        <p:spPr>
          <a:xfrm>
            <a:off x="150570" y="3661203"/>
            <a:ext cx="5588371"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Camera internal parameter matrix</a:t>
            </a:r>
          </a:p>
          <a:p>
            <a:pPr marL="285750" indent="-285750">
              <a:lnSpc>
                <a:spcPct val="150000"/>
              </a:lnSpc>
              <a:buFont typeface="Arial" panose="020B0604020202020204" pitchFamily="34" charset="0"/>
              <a:buChar char="•"/>
            </a:pPr>
            <a:r>
              <a:rPr lang="en-US" altLang="ko-KR" dirty="0" err="1"/>
              <a:t>Matlab</a:t>
            </a:r>
            <a:r>
              <a:rPr lang="en-US" altLang="ko-KR" dirty="0"/>
              <a:t> tool with checkerboard was used</a:t>
            </a:r>
          </a:p>
        </p:txBody>
      </p:sp>
      <p:pic>
        <p:nvPicPr>
          <p:cNvPr id="23" name="그림 22">
            <a:extLst>
              <a:ext uri="{FF2B5EF4-FFF2-40B4-BE49-F238E27FC236}">
                <a16:creationId xmlns:a16="http://schemas.microsoft.com/office/drawing/2014/main" id="{9B180A7D-0646-68CC-8474-4689A058A172}"/>
              </a:ext>
            </a:extLst>
          </p:cNvPr>
          <p:cNvPicPr>
            <a:picLocks noChangeAspect="1"/>
          </p:cNvPicPr>
          <p:nvPr/>
        </p:nvPicPr>
        <p:blipFill rotWithShape="1">
          <a:blip r:embed="rId4"/>
          <a:srcRect t="961"/>
          <a:stretch/>
        </p:blipFill>
        <p:spPr>
          <a:xfrm>
            <a:off x="1312734" y="4708922"/>
            <a:ext cx="3307870" cy="1903187"/>
          </a:xfrm>
          <a:prstGeom prst="rect">
            <a:avLst/>
          </a:prstGeom>
        </p:spPr>
      </p:pic>
      <p:sp>
        <p:nvSpPr>
          <p:cNvPr id="24" name="TextBox 23">
            <a:extLst>
              <a:ext uri="{FF2B5EF4-FFF2-40B4-BE49-F238E27FC236}">
                <a16:creationId xmlns:a16="http://schemas.microsoft.com/office/drawing/2014/main" id="{BAA415DE-D809-DB1E-40B0-08D7F37FBA68}"/>
              </a:ext>
            </a:extLst>
          </p:cNvPr>
          <p:cNvSpPr txBox="1"/>
          <p:nvPr/>
        </p:nvSpPr>
        <p:spPr>
          <a:xfrm>
            <a:off x="6027597" y="3662910"/>
            <a:ext cx="6094734"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Compensation of sensor position and positional difference</a:t>
            </a:r>
          </a:p>
          <a:p>
            <a:pPr marL="285750" indent="-285750">
              <a:lnSpc>
                <a:spcPct val="150000"/>
              </a:lnSpc>
              <a:buFont typeface="Arial" panose="020B0604020202020204" pitchFamily="34" charset="0"/>
              <a:buChar char="•"/>
            </a:pPr>
            <a:r>
              <a:rPr lang="en-US" altLang="ko-KR" dirty="0"/>
              <a:t>Essential matrix for correct calibration</a:t>
            </a:r>
          </a:p>
        </p:txBody>
      </p:sp>
      <p:pic>
        <p:nvPicPr>
          <p:cNvPr id="26" name="그림 25">
            <a:extLst>
              <a:ext uri="{FF2B5EF4-FFF2-40B4-BE49-F238E27FC236}">
                <a16:creationId xmlns:a16="http://schemas.microsoft.com/office/drawing/2014/main" id="{83805518-F44A-DCDD-6150-99426F1B1E61}"/>
              </a:ext>
            </a:extLst>
          </p:cNvPr>
          <p:cNvPicPr>
            <a:picLocks noChangeAspect="1"/>
          </p:cNvPicPr>
          <p:nvPr/>
        </p:nvPicPr>
        <p:blipFill>
          <a:blip r:embed="rId5"/>
          <a:stretch>
            <a:fillRect/>
          </a:stretch>
        </p:blipFill>
        <p:spPr>
          <a:xfrm>
            <a:off x="6267448" y="4494712"/>
            <a:ext cx="5268681" cy="2025349"/>
          </a:xfrm>
          <a:prstGeom prst="rect">
            <a:avLst/>
          </a:prstGeom>
        </p:spPr>
      </p:pic>
      <p:pic>
        <p:nvPicPr>
          <p:cNvPr id="4" name="그림 3">
            <a:extLst>
              <a:ext uri="{FF2B5EF4-FFF2-40B4-BE49-F238E27FC236}">
                <a16:creationId xmlns:a16="http://schemas.microsoft.com/office/drawing/2014/main" id="{C48C46EA-91C4-C825-82A4-DDDF3FF8BCA2}"/>
              </a:ext>
            </a:extLst>
          </p:cNvPr>
          <p:cNvPicPr>
            <a:picLocks noChangeAspect="1"/>
          </p:cNvPicPr>
          <p:nvPr/>
        </p:nvPicPr>
        <p:blipFill>
          <a:blip r:embed="rId6"/>
          <a:stretch>
            <a:fillRect/>
          </a:stretch>
        </p:blipFill>
        <p:spPr>
          <a:xfrm>
            <a:off x="7510458" y="966910"/>
            <a:ext cx="3904131" cy="2152505"/>
          </a:xfrm>
          <a:prstGeom prst="rect">
            <a:avLst/>
          </a:prstGeom>
        </p:spPr>
      </p:pic>
    </p:spTree>
    <p:extLst>
      <p:ext uri="{BB962C8B-B14F-4D97-AF65-F5344CB8AC3E}">
        <p14:creationId xmlns:p14="http://schemas.microsoft.com/office/powerpoint/2010/main" val="13330040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mu6mI3UciUuZyJerjjg5hw"/>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11918</TotalTime>
  <Words>2115</Words>
  <Application>Microsoft Office PowerPoint</Application>
  <PresentationFormat>와이드스크린</PresentationFormat>
  <Paragraphs>331</Paragraphs>
  <Slides>20</Slides>
  <Notes>20</Notes>
  <HiddenSlides>0</HiddenSlides>
  <MMClips>1</MMClips>
  <ScaleCrop>false</ScaleCrop>
  <HeadingPairs>
    <vt:vector size="6" baseType="variant">
      <vt:variant>
        <vt:lpstr>사용한 글꼴</vt:lpstr>
      </vt:variant>
      <vt:variant>
        <vt:i4>9</vt:i4>
      </vt:variant>
      <vt:variant>
        <vt:lpstr>테마</vt:lpstr>
      </vt:variant>
      <vt:variant>
        <vt:i4>2</vt:i4>
      </vt:variant>
      <vt:variant>
        <vt:lpstr>슬라이드 제목</vt:lpstr>
      </vt:variant>
      <vt:variant>
        <vt:i4>20</vt:i4>
      </vt:variant>
    </vt:vector>
  </HeadingPairs>
  <TitlesOfParts>
    <vt:vector size="31" baseType="lpstr">
      <vt:lpstr>Söhne</vt:lpstr>
      <vt:lpstr>맑은 고딕</vt:lpstr>
      <vt:lpstr>현대하모니 B</vt:lpstr>
      <vt:lpstr>현대하모니 L</vt:lpstr>
      <vt:lpstr>현대하모니 M</vt:lpstr>
      <vt:lpstr>Arial</vt:lpstr>
      <vt:lpstr>Calibri</vt:lpstr>
      <vt:lpstr>Calibri Light</vt:lpstr>
      <vt:lpstr>Cambria Math</vt:lpstr>
      <vt:lpstr>Office 테마</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송태웅</dc:creator>
  <cp:lastModifiedBy>hanmu0917@naver.com</cp:lastModifiedBy>
  <cp:revision>801</cp:revision>
  <dcterms:created xsi:type="dcterms:W3CDTF">2023-02-24T09:29:18Z</dcterms:created>
  <dcterms:modified xsi:type="dcterms:W3CDTF">2023-06-15T19:57:32Z</dcterms:modified>
</cp:coreProperties>
</file>